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332" r:id="rId2"/>
    <p:sldId id="333" r:id="rId3"/>
    <p:sldId id="330" r:id="rId4"/>
    <p:sldId id="303" r:id="rId5"/>
    <p:sldId id="335" r:id="rId6"/>
    <p:sldId id="336" r:id="rId7"/>
    <p:sldId id="337" r:id="rId8"/>
    <p:sldId id="338" r:id="rId9"/>
    <p:sldId id="304" r:id="rId10"/>
    <p:sldId id="339" r:id="rId11"/>
    <p:sldId id="340" r:id="rId12"/>
    <p:sldId id="341" r:id="rId13"/>
    <p:sldId id="342" r:id="rId14"/>
    <p:sldId id="301" r:id="rId15"/>
    <p:sldId id="302" r:id="rId16"/>
    <p:sldId id="343" r:id="rId17"/>
    <p:sldId id="344" r:id="rId18"/>
    <p:sldId id="345" r:id="rId19"/>
    <p:sldId id="307" r:id="rId20"/>
    <p:sldId id="329" r:id="rId21"/>
    <p:sldId id="346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Hartin" initials="TR" lastIdx="0" clrIdx="0"/>
  <p:cmAuthor id="1" name="JHartin" initials="JH" lastIdx="0" clrIdx="1"/>
  <p:cmAuthor id="2" name="TeleworX" initials="T" lastIdx="1" clrIdx="2">
    <p:extLst>
      <p:ext uri="{19B8F6BF-5375-455C-9EA6-DF929625EA0E}">
        <p15:presenceInfo xmlns:p15="http://schemas.microsoft.com/office/powerpoint/2012/main" userId="TeleworX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C098"/>
    <a:srgbClr val="0070C0"/>
    <a:srgbClr val="870F42"/>
    <a:srgbClr val="0086C5"/>
    <a:srgbClr val="00AEEF"/>
    <a:srgbClr val="595959"/>
    <a:srgbClr val="2AC3FA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94660"/>
  </p:normalViewPr>
  <p:slideViewPr>
    <p:cSldViewPr snapToGrid="0">
      <p:cViewPr varScale="1">
        <p:scale>
          <a:sx n="74" d="100"/>
          <a:sy n="74" d="100"/>
        </p:scale>
        <p:origin x="38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47F5CB-A47F-4BA1-A6DE-0E200CF243CE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1DBA84-B0C6-4C75-B73C-6BF010F8D02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10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492" y="533401"/>
            <a:ext cx="9424140" cy="2514601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492" y="3403600"/>
            <a:ext cx="9424140" cy="1397000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9/3/2020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12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3695" y="533400"/>
            <a:ext cx="2362816" cy="5486400"/>
          </a:xfrm>
        </p:spPr>
        <p:txBody>
          <a:bodyPr vert="eaVert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5491" y="533400"/>
            <a:ext cx="7469544" cy="5486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9/3/2020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024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9/3/2020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‹Nº›</a:t>
            </a:fld>
            <a:endParaRPr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10AF573F-B6A7-4E43-9743-E23E2FDD2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32115"/>
            <a:ext cx="12191999" cy="547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299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489" y="1828800"/>
            <a:ext cx="4253068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6021" y="1828800"/>
            <a:ext cx="4253068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9/3/2020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‹Nº›</a:t>
            </a:fld>
            <a:endParaRPr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54540AFF-F6F4-4BA4-9477-671E24C9F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32115"/>
            <a:ext cx="12191999" cy="547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986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490" y="1828800"/>
            <a:ext cx="4253068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5490" y="2590800"/>
            <a:ext cx="4253068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1485" y="1828800"/>
            <a:ext cx="4253068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01485" y="2590800"/>
            <a:ext cx="4253068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9/3/2020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‹Nº›</a:t>
            </a:fld>
            <a:endParaRPr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xmlns="" id="{83730BE5-A22D-44BF-A1B1-9BE8B264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32115"/>
            <a:ext cx="12191999" cy="547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978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9/3/2020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‹Nº›</a:t>
            </a:fld>
            <a:endParaRPr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xmlns="" id="{B1B4C3B5-5464-473A-AC97-3C3976EB3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32115"/>
            <a:ext cx="12191999" cy="547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770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9/3/2020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616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490" y="533400"/>
            <a:ext cx="4115872" cy="1524000"/>
          </a:xfrm>
        </p:spPr>
        <p:txBody>
          <a:bodyPr anchor="b">
            <a:normAutofit/>
          </a:bodyPr>
          <a:lstStyle>
            <a:lvl1pPr algn="l">
              <a:defRPr sz="36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7341" y="533400"/>
            <a:ext cx="5868928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0" y="2209800"/>
            <a:ext cx="4115872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9/3/2020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725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490" y="533400"/>
            <a:ext cx="4115872" cy="1524000"/>
          </a:xfrm>
        </p:spPr>
        <p:txBody>
          <a:bodyPr anchor="b">
            <a:noAutofit/>
          </a:bodyPr>
          <a:lstStyle>
            <a:lvl1pPr algn="l">
              <a:defRPr sz="36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867340" y="533400"/>
            <a:ext cx="5781679" cy="5486400"/>
          </a:xfrm>
          <a:ln w="12700">
            <a:solidFill>
              <a:schemeClr val="accent1">
                <a:lumMod val="50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0" y="2209800"/>
            <a:ext cx="4115872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914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9/3/2020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‹Nº›</a:t>
            </a:fld>
            <a:endParaRPr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93E078C1-39F7-4988-A4A8-4EA71224D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32115"/>
            <a:ext cx="12191999" cy="547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801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332115"/>
            <a:ext cx="12191999" cy="547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100" y="1462977"/>
            <a:ext cx="10083746" cy="4558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42772" y="6453337"/>
            <a:ext cx="137195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E0FA9E5-6744-4841-888F-9E7CC0C2B7EC}" type="datetimeFigureOut">
              <a:rPr lang="en-US"/>
              <a:pPr/>
              <a:t>9/3/2020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51460" y="6453337"/>
            <a:ext cx="6973744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297" y="6453337"/>
            <a:ext cx="1219519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AEAE4A8-A6E5-453E-B946-FB774B73F48C}" type="slidenum">
              <a:rPr/>
              <a:pPr/>
              <a:t>‹Nº›</a:t>
            </a:fld>
            <a:endParaRPr/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1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1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2516" y="104982"/>
            <a:ext cx="1711468" cy="381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Connector 8"/>
          <p:cNvCxnSpPr>
            <a:cxnSpLocks/>
          </p:cNvCxnSpPr>
          <p:nvPr userDrawn="1"/>
        </p:nvCxnSpPr>
        <p:spPr>
          <a:xfrm>
            <a:off x="1678953" y="295914"/>
            <a:ext cx="10179188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/>
          </p:cNvCxnSpPr>
          <p:nvPr userDrawn="1"/>
        </p:nvCxnSpPr>
        <p:spPr>
          <a:xfrm>
            <a:off x="117779" y="6289049"/>
            <a:ext cx="11740361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625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3200" b="0" kern="1200" spc="300">
          <a:solidFill>
            <a:schemeClr val="accent1">
              <a:lumMod val="50000"/>
            </a:schemeClr>
          </a:solidFill>
          <a:latin typeface="+mn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3431" y="1052736"/>
            <a:ext cx="9203757" cy="36004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Tx HLD Module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Images</a:t>
            </a:r>
            <a:b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3432" y="4653136"/>
            <a:ext cx="9421686" cy="1397000"/>
          </a:xfrm>
        </p:spPr>
        <p:txBody>
          <a:bodyPr>
            <a:normAutofit/>
          </a:bodyPr>
          <a:lstStyle/>
          <a:p>
            <a:r>
              <a:rPr lang="en-US" dirty="0"/>
              <a:t>Prepared for </a:t>
            </a:r>
            <a:r>
              <a:rPr lang="en-US" dirty="0" smtClean="0"/>
              <a:t>Facebook</a:t>
            </a:r>
          </a:p>
          <a:p>
            <a:endParaRPr lang="en-US" dirty="0"/>
          </a:p>
          <a:p>
            <a:r>
              <a:rPr lang="en-US" dirty="0" smtClean="0"/>
              <a:t>September, </a:t>
            </a:r>
            <a:r>
              <a:rPr lang="en-US" dirty="0"/>
              <a:t>2020</a:t>
            </a:r>
          </a:p>
        </p:txBody>
      </p:sp>
      <p:pic>
        <p:nvPicPr>
          <p:cNvPr id="5" name="Picture 2" descr="Resultado de imagen de facebook logo">
            <a:extLst>
              <a:ext uri="{FF2B5EF4-FFF2-40B4-BE49-F238E27FC236}">
                <a16:creationId xmlns="" xmlns:a16="http://schemas.microsoft.com/office/drawing/2014/main" id="{8D6F034A-DE7C-4579-A804-581190E4F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598" y="4739568"/>
            <a:ext cx="1399355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828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9.  Illustration of Cell Throughput variations.</a:t>
            </a:r>
            <a:endParaRPr lang="es-MX" dirty="0"/>
          </a:p>
        </p:txBody>
      </p:sp>
      <p:grpSp>
        <p:nvGrpSpPr>
          <p:cNvPr id="2" name="Grupo 1"/>
          <p:cNvGrpSpPr/>
          <p:nvPr/>
        </p:nvGrpSpPr>
        <p:grpSpPr>
          <a:xfrm>
            <a:off x="4322890" y="1848297"/>
            <a:ext cx="3546219" cy="1642762"/>
            <a:chOff x="1826407" y="2427846"/>
            <a:chExt cx="3546219" cy="1642762"/>
          </a:xfrm>
        </p:grpSpPr>
        <p:cxnSp>
          <p:nvCxnSpPr>
            <p:cNvPr id="5" name="Conector recto de flecha 4"/>
            <p:cNvCxnSpPr/>
            <p:nvPr/>
          </p:nvCxnSpPr>
          <p:spPr>
            <a:xfrm flipH="1" flipV="1">
              <a:off x="2377395" y="2571750"/>
              <a:ext cx="7031" cy="1406526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de flecha 9"/>
            <p:cNvCxnSpPr/>
            <p:nvPr/>
          </p:nvCxnSpPr>
          <p:spPr>
            <a:xfrm flipV="1">
              <a:off x="2257425" y="3829052"/>
              <a:ext cx="3006725" cy="1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orma libre 16"/>
            <p:cNvSpPr/>
            <p:nvPr/>
          </p:nvSpPr>
          <p:spPr>
            <a:xfrm>
              <a:off x="2381250" y="3327402"/>
              <a:ext cx="1543050" cy="501650"/>
            </a:xfrm>
            <a:custGeom>
              <a:avLst/>
              <a:gdLst>
                <a:gd name="connsiteX0" fmla="*/ 0 w 1543050"/>
                <a:gd name="connsiteY0" fmla="*/ 82550 h 501650"/>
                <a:gd name="connsiteX1" fmla="*/ 63500 w 1543050"/>
                <a:gd name="connsiteY1" fmla="*/ 44450 h 501650"/>
                <a:gd name="connsiteX2" fmla="*/ 82550 w 1543050"/>
                <a:gd name="connsiteY2" fmla="*/ 107950 h 501650"/>
                <a:gd name="connsiteX3" fmla="*/ 146050 w 1543050"/>
                <a:gd name="connsiteY3" fmla="*/ 31750 h 501650"/>
                <a:gd name="connsiteX4" fmla="*/ 203200 w 1543050"/>
                <a:gd name="connsiteY4" fmla="*/ 82550 h 501650"/>
                <a:gd name="connsiteX5" fmla="*/ 349250 w 1543050"/>
                <a:gd name="connsiteY5" fmla="*/ 76200 h 501650"/>
                <a:gd name="connsiteX6" fmla="*/ 381000 w 1543050"/>
                <a:gd name="connsiteY6" fmla="*/ 133350 h 501650"/>
                <a:gd name="connsiteX7" fmla="*/ 488950 w 1543050"/>
                <a:gd name="connsiteY7" fmla="*/ 63500 h 501650"/>
                <a:gd name="connsiteX8" fmla="*/ 546100 w 1543050"/>
                <a:gd name="connsiteY8" fmla="*/ 127000 h 501650"/>
                <a:gd name="connsiteX9" fmla="*/ 698500 w 1543050"/>
                <a:gd name="connsiteY9" fmla="*/ 76200 h 501650"/>
                <a:gd name="connsiteX10" fmla="*/ 730250 w 1543050"/>
                <a:gd name="connsiteY10" fmla="*/ 120650 h 501650"/>
                <a:gd name="connsiteX11" fmla="*/ 730250 w 1543050"/>
                <a:gd name="connsiteY11" fmla="*/ 120650 h 501650"/>
                <a:gd name="connsiteX12" fmla="*/ 831850 w 1543050"/>
                <a:gd name="connsiteY12" fmla="*/ 69850 h 501650"/>
                <a:gd name="connsiteX13" fmla="*/ 863600 w 1543050"/>
                <a:gd name="connsiteY13" fmla="*/ 107950 h 501650"/>
                <a:gd name="connsiteX14" fmla="*/ 939800 w 1543050"/>
                <a:gd name="connsiteY14" fmla="*/ 0 h 501650"/>
                <a:gd name="connsiteX15" fmla="*/ 952500 w 1543050"/>
                <a:gd name="connsiteY15" fmla="*/ 107950 h 501650"/>
                <a:gd name="connsiteX16" fmla="*/ 1028700 w 1543050"/>
                <a:gd name="connsiteY16" fmla="*/ 114300 h 501650"/>
                <a:gd name="connsiteX17" fmla="*/ 1047750 w 1543050"/>
                <a:gd name="connsiteY17" fmla="*/ 82550 h 501650"/>
                <a:gd name="connsiteX18" fmla="*/ 1098550 w 1543050"/>
                <a:gd name="connsiteY18" fmla="*/ 127000 h 501650"/>
                <a:gd name="connsiteX19" fmla="*/ 1143000 w 1543050"/>
                <a:gd name="connsiteY19" fmla="*/ 76200 h 501650"/>
                <a:gd name="connsiteX20" fmla="*/ 1193800 w 1543050"/>
                <a:gd name="connsiteY20" fmla="*/ 76200 h 501650"/>
                <a:gd name="connsiteX21" fmla="*/ 1193800 w 1543050"/>
                <a:gd name="connsiteY21" fmla="*/ 146050 h 501650"/>
                <a:gd name="connsiteX22" fmla="*/ 1219200 w 1543050"/>
                <a:gd name="connsiteY22" fmla="*/ 273050 h 501650"/>
                <a:gd name="connsiteX23" fmla="*/ 1282700 w 1543050"/>
                <a:gd name="connsiteY23" fmla="*/ 88900 h 501650"/>
                <a:gd name="connsiteX24" fmla="*/ 1327150 w 1543050"/>
                <a:gd name="connsiteY24" fmla="*/ 31750 h 501650"/>
                <a:gd name="connsiteX25" fmla="*/ 1339850 w 1543050"/>
                <a:gd name="connsiteY25" fmla="*/ 177800 h 501650"/>
                <a:gd name="connsiteX26" fmla="*/ 1416050 w 1543050"/>
                <a:gd name="connsiteY26" fmla="*/ 368300 h 501650"/>
                <a:gd name="connsiteX27" fmla="*/ 1454150 w 1543050"/>
                <a:gd name="connsiteY27" fmla="*/ 57150 h 501650"/>
                <a:gd name="connsiteX28" fmla="*/ 1498600 w 1543050"/>
                <a:gd name="connsiteY28" fmla="*/ 57150 h 501650"/>
                <a:gd name="connsiteX29" fmla="*/ 1504950 w 1543050"/>
                <a:gd name="connsiteY29" fmla="*/ 107950 h 501650"/>
                <a:gd name="connsiteX30" fmla="*/ 1543050 w 1543050"/>
                <a:gd name="connsiteY30" fmla="*/ 501650 h 501650"/>
                <a:gd name="connsiteX31" fmla="*/ 6350 w 1543050"/>
                <a:gd name="connsiteY31" fmla="*/ 501650 h 501650"/>
                <a:gd name="connsiteX32" fmla="*/ 0 w 1543050"/>
                <a:gd name="connsiteY32" fmla="*/ 82550 h 50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43050" h="501650">
                  <a:moveTo>
                    <a:pt x="0" y="82550"/>
                  </a:moveTo>
                  <a:lnTo>
                    <a:pt x="63500" y="44450"/>
                  </a:lnTo>
                  <a:lnTo>
                    <a:pt x="82550" y="107950"/>
                  </a:lnTo>
                  <a:lnTo>
                    <a:pt x="146050" y="31750"/>
                  </a:lnTo>
                  <a:lnTo>
                    <a:pt x="203200" y="82550"/>
                  </a:lnTo>
                  <a:lnTo>
                    <a:pt x="349250" y="76200"/>
                  </a:lnTo>
                  <a:lnTo>
                    <a:pt x="381000" y="133350"/>
                  </a:lnTo>
                  <a:lnTo>
                    <a:pt x="488950" y="63500"/>
                  </a:lnTo>
                  <a:lnTo>
                    <a:pt x="546100" y="127000"/>
                  </a:lnTo>
                  <a:lnTo>
                    <a:pt x="698500" y="76200"/>
                  </a:lnTo>
                  <a:lnTo>
                    <a:pt x="730250" y="120650"/>
                  </a:lnTo>
                  <a:lnTo>
                    <a:pt x="730250" y="120650"/>
                  </a:lnTo>
                  <a:lnTo>
                    <a:pt x="831850" y="69850"/>
                  </a:lnTo>
                  <a:lnTo>
                    <a:pt x="863600" y="107950"/>
                  </a:lnTo>
                  <a:lnTo>
                    <a:pt x="939800" y="0"/>
                  </a:lnTo>
                  <a:lnTo>
                    <a:pt x="952500" y="107950"/>
                  </a:lnTo>
                  <a:lnTo>
                    <a:pt x="1028700" y="114300"/>
                  </a:lnTo>
                  <a:lnTo>
                    <a:pt x="1047750" y="82550"/>
                  </a:lnTo>
                  <a:lnTo>
                    <a:pt x="1098550" y="127000"/>
                  </a:lnTo>
                  <a:lnTo>
                    <a:pt x="1143000" y="76200"/>
                  </a:lnTo>
                  <a:lnTo>
                    <a:pt x="1193800" y="76200"/>
                  </a:lnTo>
                  <a:lnTo>
                    <a:pt x="1193800" y="146050"/>
                  </a:lnTo>
                  <a:lnTo>
                    <a:pt x="1219200" y="273050"/>
                  </a:lnTo>
                  <a:lnTo>
                    <a:pt x="1282700" y="88900"/>
                  </a:lnTo>
                  <a:lnTo>
                    <a:pt x="1327150" y="31750"/>
                  </a:lnTo>
                  <a:lnTo>
                    <a:pt x="1339850" y="177800"/>
                  </a:lnTo>
                  <a:lnTo>
                    <a:pt x="1416050" y="368300"/>
                  </a:lnTo>
                  <a:lnTo>
                    <a:pt x="1454150" y="57150"/>
                  </a:lnTo>
                  <a:lnTo>
                    <a:pt x="1498600" y="57150"/>
                  </a:lnTo>
                  <a:lnTo>
                    <a:pt x="1504950" y="107950"/>
                  </a:lnTo>
                  <a:lnTo>
                    <a:pt x="1543050" y="501650"/>
                  </a:lnTo>
                  <a:lnTo>
                    <a:pt x="6350" y="501650"/>
                  </a:lnTo>
                  <a:cubicBezTo>
                    <a:pt x="4233" y="361950"/>
                    <a:pt x="2117" y="222250"/>
                    <a:pt x="0" y="8255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8" name="Forma libre 17"/>
            <p:cNvSpPr/>
            <p:nvPr/>
          </p:nvSpPr>
          <p:spPr>
            <a:xfrm>
              <a:off x="3975100" y="3479800"/>
              <a:ext cx="209550" cy="349252"/>
            </a:xfrm>
            <a:custGeom>
              <a:avLst/>
              <a:gdLst>
                <a:gd name="connsiteX0" fmla="*/ 0 w 184150"/>
                <a:gd name="connsiteY0" fmla="*/ 342900 h 361950"/>
                <a:gd name="connsiteX1" fmla="*/ 57150 w 184150"/>
                <a:gd name="connsiteY1" fmla="*/ 0 h 361950"/>
                <a:gd name="connsiteX2" fmla="*/ 107950 w 184150"/>
                <a:gd name="connsiteY2" fmla="*/ 0 h 361950"/>
                <a:gd name="connsiteX3" fmla="*/ 127000 w 184150"/>
                <a:gd name="connsiteY3" fmla="*/ 95250 h 361950"/>
                <a:gd name="connsiteX4" fmla="*/ 184150 w 184150"/>
                <a:gd name="connsiteY4" fmla="*/ 361950 h 361950"/>
                <a:gd name="connsiteX5" fmla="*/ 0 w 184150"/>
                <a:gd name="connsiteY5" fmla="*/ 342900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150" h="361950">
                  <a:moveTo>
                    <a:pt x="0" y="342900"/>
                  </a:moveTo>
                  <a:lnTo>
                    <a:pt x="57150" y="0"/>
                  </a:lnTo>
                  <a:lnTo>
                    <a:pt x="107950" y="0"/>
                  </a:lnTo>
                  <a:lnTo>
                    <a:pt x="127000" y="95250"/>
                  </a:lnTo>
                  <a:lnTo>
                    <a:pt x="184150" y="36195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" name="Forma libre 19"/>
            <p:cNvSpPr/>
            <p:nvPr/>
          </p:nvSpPr>
          <p:spPr>
            <a:xfrm>
              <a:off x="4235450" y="2717800"/>
              <a:ext cx="69850" cy="1123950"/>
            </a:xfrm>
            <a:custGeom>
              <a:avLst/>
              <a:gdLst>
                <a:gd name="connsiteX0" fmla="*/ 0 w 69850"/>
                <a:gd name="connsiteY0" fmla="*/ 1111250 h 1123950"/>
                <a:gd name="connsiteX1" fmla="*/ 12700 w 69850"/>
                <a:gd name="connsiteY1" fmla="*/ 647700 h 1123950"/>
                <a:gd name="connsiteX2" fmla="*/ 38100 w 69850"/>
                <a:gd name="connsiteY2" fmla="*/ 0 h 1123950"/>
                <a:gd name="connsiteX3" fmla="*/ 57150 w 69850"/>
                <a:gd name="connsiteY3" fmla="*/ 755650 h 1123950"/>
                <a:gd name="connsiteX4" fmla="*/ 69850 w 69850"/>
                <a:gd name="connsiteY4" fmla="*/ 1123950 h 1123950"/>
                <a:gd name="connsiteX5" fmla="*/ 0 w 69850"/>
                <a:gd name="connsiteY5" fmla="*/ 1111250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50" h="1123950">
                  <a:moveTo>
                    <a:pt x="0" y="1111250"/>
                  </a:moveTo>
                  <a:lnTo>
                    <a:pt x="12700" y="647700"/>
                  </a:lnTo>
                  <a:lnTo>
                    <a:pt x="38100" y="0"/>
                  </a:lnTo>
                  <a:lnTo>
                    <a:pt x="57150" y="755650"/>
                  </a:lnTo>
                  <a:lnTo>
                    <a:pt x="69850" y="1123950"/>
                  </a:lnTo>
                  <a:lnTo>
                    <a:pt x="0" y="111125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1" name="Forma libre 20"/>
            <p:cNvSpPr/>
            <p:nvPr/>
          </p:nvSpPr>
          <p:spPr>
            <a:xfrm>
              <a:off x="4356100" y="3429002"/>
              <a:ext cx="584200" cy="400050"/>
            </a:xfrm>
            <a:custGeom>
              <a:avLst/>
              <a:gdLst>
                <a:gd name="connsiteX0" fmla="*/ 0 w 584200"/>
                <a:gd name="connsiteY0" fmla="*/ 393700 h 400050"/>
                <a:gd name="connsiteX1" fmla="*/ 19050 w 584200"/>
                <a:gd name="connsiteY1" fmla="*/ 82550 h 400050"/>
                <a:gd name="connsiteX2" fmla="*/ 107950 w 584200"/>
                <a:gd name="connsiteY2" fmla="*/ 0 h 400050"/>
                <a:gd name="connsiteX3" fmla="*/ 177800 w 584200"/>
                <a:gd name="connsiteY3" fmla="*/ 50800 h 400050"/>
                <a:gd name="connsiteX4" fmla="*/ 254000 w 584200"/>
                <a:gd name="connsiteY4" fmla="*/ 31750 h 400050"/>
                <a:gd name="connsiteX5" fmla="*/ 298450 w 584200"/>
                <a:gd name="connsiteY5" fmla="*/ 44450 h 400050"/>
                <a:gd name="connsiteX6" fmla="*/ 406400 w 584200"/>
                <a:gd name="connsiteY6" fmla="*/ 101600 h 400050"/>
                <a:gd name="connsiteX7" fmla="*/ 419100 w 584200"/>
                <a:gd name="connsiteY7" fmla="*/ 25400 h 400050"/>
                <a:gd name="connsiteX8" fmla="*/ 495300 w 584200"/>
                <a:gd name="connsiteY8" fmla="*/ 69850 h 400050"/>
                <a:gd name="connsiteX9" fmla="*/ 533400 w 584200"/>
                <a:gd name="connsiteY9" fmla="*/ 127000 h 400050"/>
                <a:gd name="connsiteX10" fmla="*/ 584200 w 584200"/>
                <a:gd name="connsiteY10" fmla="*/ 400050 h 400050"/>
                <a:gd name="connsiteX11" fmla="*/ 0 w 584200"/>
                <a:gd name="connsiteY11" fmla="*/ 39370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4200" h="400050">
                  <a:moveTo>
                    <a:pt x="0" y="393700"/>
                  </a:moveTo>
                  <a:lnTo>
                    <a:pt x="19050" y="82550"/>
                  </a:lnTo>
                  <a:lnTo>
                    <a:pt x="107950" y="0"/>
                  </a:lnTo>
                  <a:lnTo>
                    <a:pt x="177800" y="50800"/>
                  </a:lnTo>
                  <a:lnTo>
                    <a:pt x="254000" y="31750"/>
                  </a:lnTo>
                  <a:lnTo>
                    <a:pt x="298450" y="44450"/>
                  </a:lnTo>
                  <a:lnTo>
                    <a:pt x="406400" y="101600"/>
                  </a:lnTo>
                  <a:lnTo>
                    <a:pt x="419100" y="25400"/>
                  </a:lnTo>
                  <a:lnTo>
                    <a:pt x="495300" y="69850"/>
                  </a:lnTo>
                  <a:lnTo>
                    <a:pt x="533400" y="127000"/>
                  </a:lnTo>
                  <a:lnTo>
                    <a:pt x="584200" y="400050"/>
                  </a:lnTo>
                  <a:lnTo>
                    <a:pt x="0" y="3937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" name="CuadroTexto 22"/>
            <p:cNvSpPr txBox="1"/>
            <p:nvPr/>
          </p:nvSpPr>
          <p:spPr>
            <a:xfrm>
              <a:off x="2032782" y="2427846"/>
              <a:ext cx="61908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6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Cell</a:t>
              </a:r>
              <a:r>
                <a:rPr lang="es-MX" sz="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s-MX" sz="6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Capacity</a:t>
              </a:r>
              <a:endParaRPr lang="es-MX" sz="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25" name="Conector recto 24"/>
            <p:cNvCxnSpPr/>
            <p:nvPr/>
          </p:nvCxnSpPr>
          <p:spPr>
            <a:xfrm flipH="1">
              <a:off x="2209800" y="2717800"/>
              <a:ext cx="3054350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onector recto 26"/>
            <p:cNvCxnSpPr/>
            <p:nvPr/>
          </p:nvCxnSpPr>
          <p:spPr>
            <a:xfrm flipH="1">
              <a:off x="2209800" y="3492500"/>
              <a:ext cx="3054350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CuadroTexto 27"/>
            <p:cNvSpPr txBox="1"/>
            <p:nvPr/>
          </p:nvSpPr>
          <p:spPr>
            <a:xfrm>
              <a:off x="5022850" y="3885942"/>
              <a:ext cx="34977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Time</a:t>
              </a:r>
              <a:endParaRPr lang="es-MX" sz="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1860299" y="2625467"/>
              <a:ext cx="34496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600" dirty="0" err="1" smtClean="0">
                  <a:solidFill>
                    <a:schemeClr val="accent2">
                      <a:lumMod val="50000"/>
                    </a:schemeClr>
                  </a:solidFill>
                </a:rPr>
                <a:t>Peak</a:t>
              </a:r>
              <a:endParaRPr lang="es-MX" sz="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30" name="CuadroTexto 29"/>
            <p:cNvSpPr txBox="1"/>
            <p:nvPr/>
          </p:nvSpPr>
          <p:spPr>
            <a:xfrm>
              <a:off x="1826407" y="3392423"/>
              <a:ext cx="46198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600" dirty="0" err="1" smtClean="0">
                  <a:solidFill>
                    <a:schemeClr val="accent2">
                      <a:lumMod val="50000"/>
                    </a:schemeClr>
                  </a:solidFill>
                </a:rPr>
                <a:t>Average</a:t>
              </a:r>
              <a:endParaRPr lang="es-MX" sz="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137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3573134" y="1939238"/>
            <a:ext cx="5045731" cy="2371969"/>
            <a:chOff x="-3167602" y="1888469"/>
            <a:chExt cx="5045731" cy="2371969"/>
          </a:xfrm>
        </p:grpSpPr>
        <p:sp>
          <p:nvSpPr>
            <p:cNvPr id="5" name="Triángulo isósceles 4"/>
            <p:cNvSpPr/>
            <p:nvPr/>
          </p:nvSpPr>
          <p:spPr>
            <a:xfrm>
              <a:off x="-2432808" y="2582582"/>
              <a:ext cx="502276" cy="1326523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" name="Acorde 5"/>
            <p:cNvSpPr/>
            <p:nvPr/>
          </p:nvSpPr>
          <p:spPr>
            <a:xfrm rot="1978239">
              <a:off x="-2200532" y="2221141"/>
              <a:ext cx="540000" cy="540000"/>
            </a:xfrm>
            <a:prstGeom prst="chord">
              <a:avLst>
                <a:gd name="adj1" fmla="val 2700000"/>
                <a:gd name="adj2" fmla="val 14804123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-2904997" y="3411659"/>
              <a:ext cx="472189" cy="4974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-3064570" y="1906439"/>
              <a:ext cx="12370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400" dirty="0" err="1" smtClean="0"/>
                <a:t>Outdoor</a:t>
              </a:r>
              <a:r>
                <a:rPr lang="es-MX" sz="1400" dirty="0" smtClean="0"/>
                <a:t> </a:t>
              </a:r>
              <a:r>
                <a:rPr lang="es-MX" sz="1400" dirty="0" err="1" smtClean="0"/>
                <a:t>Unit</a:t>
              </a:r>
              <a:endParaRPr lang="es-MX" sz="1400" dirty="0"/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-3167602" y="3952661"/>
              <a:ext cx="1091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400" dirty="0" err="1" smtClean="0"/>
                <a:t>Indoor</a:t>
              </a:r>
              <a:r>
                <a:rPr lang="es-MX" sz="1400" dirty="0" smtClean="0"/>
                <a:t> </a:t>
              </a:r>
              <a:r>
                <a:rPr lang="es-MX" sz="1400" dirty="0" err="1" smtClean="0"/>
                <a:t>Unit</a:t>
              </a:r>
              <a:endParaRPr lang="es-MX" sz="1400" dirty="0"/>
            </a:p>
          </p:txBody>
        </p:sp>
        <p:cxnSp>
          <p:nvCxnSpPr>
            <p:cNvPr id="10" name="Conector recto 9"/>
            <p:cNvCxnSpPr>
              <a:stCxn id="5" idx="3"/>
              <a:endCxn id="11" idx="3"/>
            </p:cNvCxnSpPr>
            <p:nvPr/>
          </p:nvCxnSpPr>
          <p:spPr>
            <a:xfrm flipV="1">
              <a:off x="-2181670" y="3909104"/>
              <a:ext cx="2914650" cy="1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riángulo isósceles 10"/>
            <p:cNvSpPr/>
            <p:nvPr/>
          </p:nvSpPr>
          <p:spPr>
            <a:xfrm>
              <a:off x="481842" y="2582581"/>
              <a:ext cx="502276" cy="1326523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" name="Acorde 11"/>
            <p:cNvSpPr/>
            <p:nvPr/>
          </p:nvSpPr>
          <p:spPr>
            <a:xfrm rot="12808706">
              <a:off x="237958" y="2221831"/>
              <a:ext cx="540000" cy="540000"/>
            </a:xfrm>
            <a:prstGeom prst="chord">
              <a:avLst>
                <a:gd name="adj1" fmla="val 2700000"/>
                <a:gd name="adj2" fmla="val 14804123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" name="Rectángulo 12"/>
            <p:cNvSpPr/>
            <p:nvPr/>
          </p:nvSpPr>
          <p:spPr>
            <a:xfrm>
              <a:off x="984118" y="3411658"/>
              <a:ext cx="472189" cy="4974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" name="CuadroTexto 13"/>
            <p:cNvSpPr txBox="1"/>
            <p:nvPr/>
          </p:nvSpPr>
          <p:spPr>
            <a:xfrm>
              <a:off x="341259" y="1888469"/>
              <a:ext cx="12370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400" dirty="0" err="1" smtClean="0"/>
                <a:t>Outdoor</a:t>
              </a:r>
              <a:r>
                <a:rPr lang="es-MX" sz="1400" dirty="0" smtClean="0"/>
                <a:t> </a:t>
              </a:r>
              <a:r>
                <a:rPr lang="es-MX" sz="1400" dirty="0" err="1" smtClean="0"/>
                <a:t>Unit</a:t>
              </a:r>
              <a:endParaRPr lang="es-MX" sz="1400" dirty="0"/>
            </a:p>
          </p:txBody>
        </p:sp>
        <p:sp>
          <p:nvSpPr>
            <p:cNvPr id="15" name="CuadroTexto 14"/>
            <p:cNvSpPr txBox="1"/>
            <p:nvPr/>
          </p:nvSpPr>
          <p:spPr>
            <a:xfrm>
              <a:off x="786163" y="3909104"/>
              <a:ext cx="1091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400" dirty="0" err="1" smtClean="0"/>
                <a:t>Indoor</a:t>
              </a:r>
              <a:r>
                <a:rPr lang="es-MX" sz="1400" dirty="0" smtClean="0"/>
                <a:t> </a:t>
              </a:r>
              <a:r>
                <a:rPr lang="es-MX" sz="1400" dirty="0" err="1" smtClean="0"/>
                <a:t>Unit</a:t>
              </a:r>
              <a:endParaRPr lang="es-MX" sz="1400" dirty="0"/>
            </a:p>
          </p:txBody>
        </p:sp>
        <p:cxnSp>
          <p:nvCxnSpPr>
            <p:cNvPr id="16" name="Conector recto 15"/>
            <p:cNvCxnSpPr>
              <a:stCxn id="6" idx="2"/>
            </p:cNvCxnSpPr>
            <p:nvPr/>
          </p:nvCxnSpPr>
          <p:spPr>
            <a:xfrm flipV="1">
              <a:off x="-1879636" y="2345119"/>
              <a:ext cx="1357319" cy="14499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/>
            <p:cNvCxnSpPr>
              <a:endCxn id="12" idx="2"/>
            </p:cNvCxnSpPr>
            <p:nvPr/>
          </p:nvCxnSpPr>
          <p:spPr>
            <a:xfrm flipV="1">
              <a:off x="-1001106" y="2492412"/>
              <a:ext cx="1458161" cy="145297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/>
            <p:cNvCxnSpPr/>
            <p:nvPr/>
          </p:nvCxnSpPr>
          <p:spPr>
            <a:xfrm flipV="1">
              <a:off x="-1001106" y="2342816"/>
              <a:ext cx="478789" cy="294892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CuadroTexto 18"/>
            <p:cNvSpPr txBox="1"/>
            <p:nvPr/>
          </p:nvSpPr>
          <p:spPr>
            <a:xfrm>
              <a:off x="-1342880" y="2684145"/>
              <a:ext cx="883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400" dirty="0" smtClean="0"/>
                <a:t>MW Link</a:t>
              </a:r>
              <a:endParaRPr lang="es-MX" sz="1400" dirty="0"/>
            </a:p>
          </p:txBody>
        </p:sp>
      </p:grpSp>
      <p:sp>
        <p:nvSpPr>
          <p:cNvPr id="66" name="Título 2"/>
          <p:cNvSpPr>
            <a:spLocks noGrp="1"/>
          </p:cNvSpPr>
          <p:nvPr>
            <p:ph type="title"/>
          </p:nvPr>
        </p:nvSpPr>
        <p:spPr>
          <a:xfrm>
            <a:off x="1" y="332115"/>
            <a:ext cx="12191999" cy="547464"/>
          </a:xfrm>
        </p:spPr>
        <p:txBody>
          <a:bodyPr/>
          <a:lstStyle/>
          <a:p>
            <a:r>
              <a:rPr lang="en-US" dirty="0"/>
              <a:t>Figure 10. Availability calculation for a MW Link.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6582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3207193" y="1098774"/>
            <a:ext cx="5777613" cy="4974446"/>
            <a:chOff x="3716306" y="1304836"/>
            <a:chExt cx="5777613" cy="4974446"/>
          </a:xfrm>
        </p:grpSpPr>
        <p:sp>
          <p:nvSpPr>
            <p:cNvPr id="36" name="CuadroTexto 35"/>
            <p:cNvSpPr txBox="1"/>
            <p:nvPr/>
          </p:nvSpPr>
          <p:spPr>
            <a:xfrm>
              <a:off x="4708933" y="3870500"/>
              <a:ext cx="883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400" dirty="0" smtClean="0"/>
                <a:t>MW Link</a:t>
              </a:r>
              <a:endParaRPr lang="es-MX" sz="1400" dirty="0"/>
            </a:p>
          </p:txBody>
        </p:sp>
        <p:sp>
          <p:nvSpPr>
            <p:cNvPr id="37" name="Triángulo isósceles 36"/>
            <p:cNvSpPr/>
            <p:nvPr/>
          </p:nvSpPr>
          <p:spPr>
            <a:xfrm>
              <a:off x="4188495" y="4542687"/>
              <a:ext cx="502276" cy="1326523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" name="Acorde 37"/>
            <p:cNvSpPr/>
            <p:nvPr/>
          </p:nvSpPr>
          <p:spPr>
            <a:xfrm rot="1978239">
              <a:off x="4420771" y="4181246"/>
              <a:ext cx="540000" cy="540000"/>
            </a:xfrm>
            <a:prstGeom prst="chord">
              <a:avLst>
                <a:gd name="adj1" fmla="val 2700000"/>
                <a:gd name="adj2" fmla="val 14804123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9" name="Rectángulo 38"/>
            <p:cNvSpPr/>
            <p:nvPr/>
          </p:nvSpPr>
          <p:spPr>
            <a:xfrm>
              <a:off x="3716306" y="5371764"/>
              <a:ext cx="472189" cy="4974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40" name="Conector recto 39"/>
            <p:cNvCxnSpPr>
              <a:stCxn id="37" idx="3"/>
            </p:cNvCxnSpPr>
            <p:nvPr/>
          </p:nvCxnSpPr>
          <p:spPr>
            <a:xfrm flipV="1">
              <a:off x="4439633" y="5869208"/>
              <a:ext cx="4480081" cy="2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riángulo isósceles 40"/>
            <p:cNvSpPr/>
            <p:nvPr/>
          </p:nvSpPr>
          <p:spPr>
            <a:xfrm>
              <a:off x="5622077" y="4542686"/>
              <a:ext cx="502276" cy="1326523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2" name="Acorde 41"/>
            <p:cNvSpPr/>
            <p:nvPr/>
          </p:nvSpPr>
          <p:spPr>
            <a:xfrm rot="12808706">
              <a:off x="5335361" y="4181936"/>
              <a:ext cx="540000" cy="540000"/>
            </a:xfrm>
            <a:prstGeom prst="chord">
              <a:avLst>
                <a:gd name="adj1" fmla="val 2700000"/>
                <a:gd name="adj2" fmla="val 14804123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3" name="Rectángulo 42"/>
            <p:cNvSpPr/>
            <p:nvPr/>
          </p:nvSpPr>
          <p:spPr>
            <a:xfrm>
              <a:off x="6124353" y="5371763"/>
              <a:ext cx="472189" cy="4974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44" name="Conector recto 43"/>
            <p:cNvCxnSpPr>
              <a:stCxn id="38" idx="2"/>
            </p:cNvCxnSpPr>
            <p:nvPr/>
          </p:nvCxnSpPr>
          <p:spPr>
            <a:xfrm flipV="1">
              <a:off x="4741667" y="4357668"/>
              <a:ext cx="492850" cy="92546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/>
            <p:cNvCxnSpPr/>
            <p:nvPr/>
          </p:nvCxnSpPr>
          <p:spPr>
            <a:xfrm flipV="1">
              <a:off x="5060924" y="4355367"/>
              <a:ext cx="170293" cy="17504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45"/>
            <p:cNvCxnSpPr>
              <a:endCxn id="42" idx="2"/>
            </p:cNvCxnSpPr>
            <p:nvPr/>
          </p:nvCxnSpPr>
          <p:spPr>
            <a:xfrm flipV="1">
              <a:off x="5060924" y="4452517"/>
              <a:ext cx="493534" cy="7789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Acorde 46"/>
            <p:cNvSpPr/>
            <p:nvPr/>
          </p:nvSpPr>
          <p:spPr>
            <a:xfrm rot="1978239">
              <a:off x="5876498" y="4181244"/>
              <a:ext cx="540000" cy="540000"/>
            </a:xfrm>
            <a:prstGeom prst="chord">
              <a:avLst>
                <a:gd name="adj1" fmla="val 2700000"/>
                <a:gd name="adj2" fmla="val 14804123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8" name="Triángulo isósceles 47"/>
            <p:cNvSpPr/>
            <p:nvPr/>
          </p:nvSpPr>
          <p:spPr>
            <a:xfrm>
              <a:off x="7078698" y="4542685"/>
              <a:ext cx="502276" cy="1326523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9" name="Acorde 48"/>
            <p:cNvSpPr/>
            <p:nvPr/>
          </p:nvSpPr>
          <p:spPr>
            <a:xfrm rot="12808706">
              <a:off x="6791982" y="4181935"/>
              <a:ext cx="540000" cy="540000"/>
            </a:xfrm>
            <a:prstGeom prst="chord">
              <a:avLst>
                <a:gd name="adj1" fmla="val 2700000"/>
                <a:gd name="adj2" fmla="val 14804123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0" name="Rectángulo 49"/>
            <p:cNvSpPr/>
            <p:nvPr/>
          </p:nvSpPr>
          <p:spPr>
            <a:xfrm>
              <a:off x="7580974" y="5371762"/>
              <a:ext cx="472189" cy="4974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51" name="Conector recto 50"/>
            <p:cNvCxnSpPr/>
            <p:nvPr/>
          </p:nvCxnSpPr>
          <p:spPr>
            <a:xfrm flipV="1">
              <a:off x="6198288" y="4357667"/>
              <a:ext cx="492850" cy="92546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cto 51"/>
            <p:cNvCxnSpPr/>
            <p:nvPr/>
          </p:nvCxnSpPr>
          <p:spPr>
            <a:xfrm flipV="1">
              <a:off x="6517545" y="4355366"/>
              <a:ext cx="170293" cy="17504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cto 52"/>
            <p:cNvCxnSpPr>
              <a:endCxn id="49" idx="2"/>
            </p:cNvCxnSpPr>
            <p:nvPr/>
          </p:nvCxnSpPr>
          <p:spPr>
            <a:xfrm flipV="1">
              <a:off x="6517545" y="4452516"/>
              <a:ext cx="493534" cy="7789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Acorde 53"/>
            <p:cNvSpPr/>
            <p:nvPr/>
          </p:nvSpPr>
          <p:spPr>
            <a:xfrm rot="1978239">
              <a:off x="7333119" y="4181243"/>
              <a:ext cx="540000" cy="540000"/>
            </a:xfrm>
            <a:prstGeom prst="chord">
              <a:avLst>
                <a:gd name="adj1" fmla="val 2700000"/>
                <a:gd name="adj2" fmla="val 14804123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5" name="Triángulo isósceles 54"/>
            <p:cNvSpPr/>
            <p:nvPr/>
          </p:nvSpPr>
          <p:spPr>
            <a:xfrm>
              <a:off x="8519454" y="4543773"/>
              <a:ext cx="502276" cy="1326523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6" name="Acorde 55"/>
            <p:cNvSpPr/>
            <p:nvPr/>
          </p:nvSpPr>
          <p:spPr>
            <a:xfrm rot="12808706">
              <a:off x="8275570" y="4183023"/>
              <a:ext cx="540000" cy="540000"/>
            </a:xfrm>
            <a:prstGeom prst="chord">
              <a:avLst>
                <a:gd name="adj1" fmla="val 2700000"/>
                <a:gd name="adj2" fmla="val 14804123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7" name="Rectángulo 56"/>
            <p:cNvSpPr/>
            <p:nvPr/>
          </p:nvSpPr>
          <p:spPr>
            <a:xfrm>
              <a:off x="9021730" y="5372850"/>
              <a:ext cx="472189" cy="4974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9" name="CuadroTexto 58"/>
            <p:cNvSpPr txBox="1"/>
            <p:nvPr/>
          </p:nvSpPr>
          <p:spPr>
            <a:xfrm>
              <a:off x="6155993" y="3870500"/>
              <a:ext cx="883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400" dirty="0" smtClean="0"/>
                <a:t>MW Link</a:t>
              </a:r>
              <a:endParaRPr lang="es-MX" sz="1400" dirty="0"/>
            </a:p>
          </p:txBody>
        </p:sp>
        <p:cxnSp>
          <p:nvCxnSpPr>
            <p:cNvPr id="87" name="Conector recto 86"/>
            <p:cNvCxnSpPr/>
            <p:nvPr/>
          </p:nvCxnSpPr>
          <p:spPr>
            <a:xfrm flipV="1">
              <a:off x="7666919" y="4353775"/>
              <a:ext cx="492850" cy="92546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cto 87"/>
            <p:cNvCxnSpPr/>
            <p:nvPr/>
          </p:nvCxnSpPr>
          <p:spPr>
            <a:xfrm flipV="1">
              <a:off x="7986176" y="4351474"/>
              <a:ext cx="170293" cy="17504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88"/>
            <p:cNvCxnSpPr/>
            <p:nvPr/>
          </p:nvCxnSpPr>
          <p:spPr>
            <a:xfrm flipV="1">
              <a:off x="7986176" y="4448624"/>
              <a:ext cx="493534" cy="7789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CuadroTexto 89"/>
            <p:cNvSpPr txBox="1"/>
            <p:nvPr/>
          </p:nvSpPr>
          <p:spPr>
            <a:xfrm>
              <a:off x="7624624" y="3866608"/>
              <a:ext cx="883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400" dirty="0" smtClean="0"/>
                <a:t>MW Link</a:t>
              </a:r>
              <a:endParaRPr lang="es-MX" sz="1400" dirty="0"/>
            </a:p>
          </p:txBody>
        </p:sp>
        <p:sp>
          <p:nvSpPr>
            <p:cNvPr id="92" name="CuadroTexto 91"/>
            <p:cNvSpPr txBox="1"/>
            <p:nvPr/>
          </p:nvSpPr>
          <p:spPr>
            <a:xfrm>
              <a:off x="5648467" y="5909950"/>
              <a:ext cx="2137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b="1" dirty="0" smtClean="0">
                  <a:solidFill>
                    <a:schemeClr val="accent2">
                      <a:lumMod val="50000"/>
                    </a:schemeClr>
                  </a:solidFill>
                </a:rPr>
                <a:t>3 </a:t>
              </a:r>
              <a:r>
                <a:rPr lang="es-MX" b="1" dirty="0" err="1" smtClean="0">
                  <a:solidFill>
                    <a:schemeClr val="accent2">
                      <a:lumMod val="50000"/>
                    </a:schemeClr>
                  </a:solidFill>
                </a:rPr>
                <a:t>Hops</a:t>
              </a:r>
              <a:r>
                <a:rPr lang="es-MX" b="1" dirty="0" smtClean="0">
                  <a:solidFill>
                    <a:schemeClr val="accent2">
                      <a:lumMod val="50000"/>
                    </a:schemeClr>
                  </a:solidFill>
                </a:rPr>
                <a:t> MW </a:t>
              </a:r>
              <a:r>
                <a:rPr lang="es-MX" b="1" dirty="0" err="1" smtClean="0">
                  <a:solidFill>
                    <a:schemeClr val="accent2">
                      <a:lumMod val="50000"/>
                    </a:schemeClr>
                  </a:solidFill>
                </a:rPr>
                <a:t>Chain</a:t>
              </a:r>
              <a:endParaRPr lang="es-MX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93" name="CuadroTexto 92"/>
            <p:cNvSpPr txBox="1"/>
            <p:nvPr/>
          </p:nvSpPr>
          <p:spPr>
            <a:xfrm>
              <a:off x="5500517" y="1304836"/>
              <a:ext cx="883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400" dirty="0" smtClean="0"/>
                <a:t>MW Link</a:t>
              </a:r>
              <a:endParaRPr lang="es-MX" sz="1400" dirty="0"/>
            </a:p>
          </p:txBody>
        </p:sp>
        <p:sp>
          <p:nvSpPr>
            <p:cNvPr id="94" name="Triángulo isósceles 93"/>
            <p:cNvSpPr/>
            <p:nvPr/>
          </p:nvSpPr>
          <p:spPr>
            <a:xfrm>
              <a:off x="4980079" y="1977023"/>
              <a:ext cx="502276" cy="1326523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5" name="Acorde 94"/>
            <p:cNvSpPr/>
            <p:nvPr/>
          </p:nvSpPr>
          <p:spPr>
            <a:xfrm rot="1978239">
              <a:off x="5212355" y="1615582"/>
              <a:ext cx="540000" cy="540000"/>
            </a:xfrm>
            <a:prstGeom prst="chord">
              <a:avLst>
                <a:gd name="adj1" fmla="val 2700000"/>
                <a:gd name="adj2" fmla="val 14804123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6" name="Rectángulo 95"/>
            <p:cNvSpPr/>
            <p:nvPr/>
          </p:nvSpPr>
          <p:spPr>
            <a:xfrm>
              <a:off x="4507890" y="2806100"/>
              <a:ext cx="472189" cy="4974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97" name="Conector recto 96"/>
            <p:cNvCxnSpPr>
              <a:stCxn id="94" idx="3"/>
              <a:endCxn id="105" idx="3"/>
            </p:cNvCxnSpPr>
            <p:nvPr/>
          </p:nvCxnSpPr>
          <p:spPr>
            <a:xfrm flipV="1">
              <a:off x="5231217" y="3303544"/>
              <a:ext cx="2890203" cy="2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riángulo isósceles 97"/>
            <p:cNvSpPr/>
            <p:nvPr/>
          </p:nvSpPr>
          <p:spPr>
            <a:xfrm>
              <a:off x="6413661" y="1977022"/>
              <a:ext cx="502276" cy="1326523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9" name="Acorde 98"/>
            <p:cNvSpPr/>
            <p:nvPr/>
          </p:nvSpPr>
          <p:spPr>
            <a:xfrm rot="12808706">
              <a:off x="6126945" y="1616272"/>
              <a:ext cx="540000" cy="540000"/>
            </a:xfrm>
            <a:prstGeom prst="chord">
              <a:avLst>
                <a:gd name="adj1" fmla="val 2700000"/>
                <a:gd name="adj2" fmla="val 14804123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0" name="Rectángulo 99"/>
            <p:cNvSpPr/>
            <p:nvPr/>
          </p:nvSpPr>
          <p:spPr>
            <a:xfrm>
              <a:off x="6915937" y="2806099"/>
              <a:ext cx="472189" cy="4974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101" name="Conector recto 100"/>
            <p:cNvCxnSpPr>
              <a:stCxn id="95" idx="2"/>
            </p:cNvCxnSpPr>
            <p:nvPr/>
          </p:nvCxnSpPr>
          <p:spPr>
            <a:xfrm flipV="1">
              <a:off x="5533251" y="1792004"/>
              <a:ext cx="492850" cy="92546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recto 101"/>
            <p:cNvCxnSpPr/>
            <p:nvPr/>
          </p:nvCxnSpPr>
          <p:spPr>
            <a:xfrm flipV="1">
              <a:off x="5852508" y="1789703"/>
              <a:ext cx="170293" cy="17504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102"/>
            <p:cNvCxnSpPr>
              <a:endCxn id="99" idx="2"/>
            </p:cNvCxnSpPr>
            <p:nvPr/>
          </p:nvCxnSpPr>
          <p:spPr>
            <a:xfrm flipV="1">
              <a:off x="5852508" y="1886853"/>
              <a:ext cx="493534" cy="7789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Acorde 103"/>
            <p:cNvSpPr/>
            <p:nvPr/>
          </p:nvSpPr>
          <p:spPr>
            <a:xfrm rot="1978239">
              <a:off x="6668082" y="1615580"/>
              <a:ext cx="540000" cy="540000"/>
            </a:xfrm>
            <a:prstGeom prst="chord">
              <a:avLst>
                <a:gd name="adj1" fmla="val 2700000"/>
                <a:gd name="adj2" fmla="val 14804123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5" name="Triángulo isósceles 104"/>
            <p:cNvSpPr/>
            <p:nvPr/>
          </p:nvSpPr>
          <p:spPr>
            <a:xfrm>
              <a:off x="7870282" y="1977021"/>
              <a:ext cx="502276" cy="1326523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6" name="Acorde 105"/>
            <p:cNvSpPr/>
            <p:nvPr/>
          </p:nvSpPr>
          <p:spPr>
            <a:xfrm rot="12808706">
              <a:off x="7583566" y="1616271"/>
              <a:ext cx="540000" cy="540000"/>
            </a:xfrm>
            <a:prstGeom prst="chord">
              <a:avLst>
                <a:gd name="adj1" fmla="val 2700000"/>
                <a:gd name="adj2" fmla="val 14804123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108" name="Conector recto 107"/>
            <p:cNvCxnSpPr/>
            <p:nvPr/>
          </p:nvCxnSpPr>
          <p:spPr>
            <a:xfrm flipV="1">
              <a:off x="6989872" y="1792003"/>
              <a:ext cx="492850" cy="92546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cto 108"/>
            <p:cNvCxnSpPr/>
            <p:nvPr/>
          </p:nvCxnSpPr>
          <p:spPr>
            <a:xfrm flipV="1">
              <a:off x="7309129" y="1789702"/>
              <a:ext cx="170293" cy="17504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cto 109"/>
            <p:cNvCxnSpPr>
              <a:endCxn id="106" idx="2"/>
            </p:cNvCxnSpPr>
            <p:nvPr/>
          </p:nvCxnSpPr>
          <p:spPr>
            <a:xfrm flipV="1">
              <a:off x="7309129" y="1886852"/>
              <a:ext cx="493534" cy="7789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Acorde 110"/>
            <p:cNvSpPr/>
            <p:nvPr/>
          </p:nvSpPr>
          <p:spPr>
            <a:xfrm rot="1978239">
              <a:off x="8124703" y="1615579"/>
              <a:ext cx="540000" cy="540000"/>
            </a:xfrm>
            <a:prstGeom prst="chord">
              <a:avLst>
                <a:gd name="adj1" fmla="val 2700000"/>
                <a:gd name="adj2" fmla="val 14804123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5" name="CuadroTexto 114"/>
            <p:cNvSpPr txBox="1"/>
            <p:nvPr/>
          </p:nvSpPr>
          <p:spPr>
            <a:xfrm>
              <a:off x="6947577" y="1304836"/>
              <a:ext cx="883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400" dirty="0" smtClean="0"/>
                <a:t>MW Link</a:t>
              </a:r>
              <a:endParaRPr lang="es-MX" sz="1400" dirty="0"/>
            </a:p>
          </p:txBody>
        </p:sp>
        <p:sp>
          <p:nvSpPr>
            <p:cNvPr id="121" name="Rectángulo 120"/>
            <p:cNvSpPr/>
            <p:nvPr/>
          </p:nvSpPr>
          <p:spPr>
            <a:xfrm>
              <a:off x="8382525" y="2803627"/>
              <a:ext cx="472189" cy="4974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2" name="CuadroTexto 121"/>
            <p:cNvSpPr txBox="1"/>
            <p:nvPr/>
          </p:nvSpPr>
          <p:spPr>
            <a:xfrm>
              <a:off x="5733493" y="3318936"/>
              <a:ext cx="2137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b="1" dirty="0" smtClean="0">
                  <a:solidFill>
                    <a:schemeClr val="accent2">
                      <a:lumMod val="50000"/>
                    </a:schemeClr>
                  </a:solidFill>
                </a:rPr>
                <a:t>2 </a:t>
              </a:r>
              <a:r>
                <a:rPr lang="es-MX" b="1" dirty="0" err="1" smtClean="0">
                  <a:solidFill>
                    <a:schemeClr val="accent2">
                      <a:lumMod val="50000"/>
                    </a:schemeClr>
                  </a:solidFill>
                </a:rPr>
                <a:t>Hops</a:t>
              </a:r>
              <a:r>
                <a:rPr lang="es-MX" b="1" dirty="0" smtClean="0">
                  <a:solidFill>
                    <a:schemeClr val="accent2">
                      <a:lumMod val="50000"/>
                    </a:schemeClr>
                  </a:solidFill>
                </a:rPr>
                <a:t> MW </a:t>
              </a:r>
              <a:r>
                <a:rPr lang="es-MX" b="1" dirty="0" err="1" smtClean="0">
                  <a:solidFill>
                    <a:schemeClr val="accent2">
                      <a:lumMod val="50000"/>
                    </a:schemeClr>
                  </a:solidFill>
                </a:rPr>
                <a:t>Chain</a:t>
              </a:r>
              <a:endParaRPr lang="es-MX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66" name="Título 2"/>
          <p:cNvSpPr>
            <a:spLocks noGrp="1"/>
          </p:cNvSpPr>
          <p:nvPr>
            <p:ph type="title"/>
          </p:nvPr>
        </p:nvSpPr>
        <p:spPr>
          <a:xfrm>
            <a:off x="1" y="332115"/>
            <a:ext cx="12191999" cy="547464"/>
          </a:xfrm>
        </p:spPr>
        <p:txBody>
          <a:bodyPr>
            <a:normAutofit fontScale="90000"/>
          </a:bodyPr>
          <a:lstStyle/>
          <a:p>
            <a:r>
              <a:rPr lang="en-US" dirty="0"/>
              <a:t>Figure 11. Availability calculation for a different MW Chain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1054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3324157" y="879579"/>
            <a:ext cx="4848225" cy="5543550"/>
            <a:chOff x="2834760" y="528436"/>
            <a:chExt cx="4848225" cy="5543550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34760" y="528436"/>
              <a:ext cx="4848225" cy="5543550"/>
            </a:xfrm>
            <a:prstGeom prst="rect">
              <a:avLst/>
            </a:prstGeom>
          </p:spPr>
        </p:pic>
        <p:sp>
          <p:nvSpPr>
            <p:cNvPr id="5" name="Rectángulo 4"/>
            <p:cNvSpPr/>
            <p:nvPr/>
          </p:nvSpPr>
          <p:spPr>
            <a:xfrm>
              <a:off x="2834760" y="4881092"/>
              <a:ext cx="1828803" cy="10817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Legend</a:t>
              </a:r>
            </a:p>
            <a:p>
              <a:pPr algn="ctr"/>
              <a:endPara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RAN Nodes</a:t>
              </a:r>
            </a:p>
            <a:p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</a:t>
              </a:r>
              <a:r>
                <a:rPr lang="en-US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Tx</a:t>
              </a:r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Nodes </a:t>
              </a:r>
            </a:p>
          </p:txBody>
        </p:sp>
        <p:sp>
          <p:nvSpPr>
            <p:cNvPr id="6" name="Elipse 5"/>
            <p:cNvSpPr/>
            <p:nvPr/>
          </p:nvSpPr>
          <p:spPr>
            <a:xfrm>
              <a:off x="2949957" y="5393882"/>
              <a:ext cx="144000" cy="144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" name="Elipse 6"/>
            <p:cNvSpPr/>
            <p:nvPr/>
          </p:nvSpPr>
          <p:spPr>
            <a:xfrm>
              <a:off x="2949957" y="5602654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" name="Elipse 8"/>
            <p:cNvSpPr/>
            <p:nvPr/>
          </p:nvSpPr>
          <p:spPr>
            <a:xfrm>
              <a:off x="3005149" y="5449988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" name="Elipse 9"/>
            <p:cNvSpPr/>
            <p:nvPr/>
          </p:nvSpPr>
          <p:spPr>
            <a:xfrm>
              <a:off x="3003957" y="5660296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1" name="Título 2"/>
          <p:cNvSpPr>
            <a:spLocks noGrp="1"/>
          </p:cNvSpPr>
          <p:nvPr>
            <p:ph type="title"/>
          </p:nvPr>
        </p:nvSpPr>
        <p:spPr>
          <a:xfrm>
            <a:off x="1" y="332115"/>
            <a:ext cx="12191999" cy="547464"/>
          </a:xfrm>
        </p:spPr>
        <p:txBody>
          <a:bodyPr>
            <a:normAutofit/>
          </a:bodyPr>
          <a:lstStyle/>
          <a:p>
            <a:r>
              <a:rPr lang="en-US" dirty="0"/>
              <a:t>Figure 13. Design Example Scenario.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7859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14. Example of Tx Standard Configurations Definition</a:t>
            </a:r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648908"/>
              </p:ext>
            </p:extLst>
          </p:nvPr>
        </p:nvGraphicFramePr>
        <p:xfrm>
          <a:off x="1062405" y="2501718"/>
          <a:ext cx="1023152" cy="1831224"/>
        </p:xfrm>
        <a:graphic>
          <a:graphicData uri="http://schemas.openxmlformats.org/drawingml/2006/table">
            <a:tbl>
              <a:tblPr/>
              <a:tblGrid>
                <a:gridCol w="1023152"/>
              </a:tblGrid>
              <a:tr h="305204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Technology</a:t>
                      </a:r>
                      <a:endParaRPr lang="es-MX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</a:tr>
              <a:tr h="3052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305204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Microwave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305204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Satellite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305204">
                <a:tc>
                  <a:txBody>
                    <a:bodyPr/>
                    <a:lstStyle/>
                    <a:p>
                      <a:pPr algn="l" fontAlgn="b"/>
                      <a:endParaRPr lang="es-MX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05204">
                <a:tc>
                  <a:txBody>
                    <a:bodyPr/>
                    <a:lstStyle/>
                    <a:p>
                      <a:pPr algn="l" fontAlgn="b"/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6" name="Flecha derecha 5"/>
          <p:cNvSpPr/>
          <p:nvPr/>
        </p:nvSpPr>
        <p:spPr>
          <a:xfrm>
            <a:off x="3116687" y="2501718"/>
            <a:ext cx="373488" cy="1403798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uadroTexto 6"/>
          <p:cNvSpPr txBox="1"/>
          <p:nvPr/>
        </p:nvSpPr>
        <p:spPr>
          <a:xfrm>
            <a:off x="540913" y="4417942"/>
            <a:ext cx="2228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1">
                    <a:lumMod val="50000"/>
                  </a:schemeClr>
                </a:solidFill>
              </a:rPr>
              <a:t>Available Technologies</a:t>
            </a:r>
            <a:endParaRPr 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Flecha derecha 17"/>
          <p:cNvSpPr/>
          <p:nvPr/>
        </p:nvSpPr>
        <p:spPr>
          <a:xfrm>
            <a:off x="6439436" y="2501718"/>
            <a:ext cx="373488" cy="1403798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0" name="Tab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519739"/>
              </p:ext>
            </p:extLst>
          </p:nvPr>
        </p:nvGraphicFramePr>
        <p:xfrm>
          <a:off x="4182840" y="2086033"/>
          <a:ext cx="1658175" cy="2160494"/>
        </p:xfrm>
        <a:graphic>
          <a:graphicData uri="http://schemas.openxmlformats.org/drawingml/2006/table">
            <a:tbl>
              <a:tblPr/>
              <a:tblGrid>
                <a:gridCol w="1658175"/>
              </a:tblGrid>
              <a:tr h="308642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Scenarios</a:t>
                      </a:r>
                      <a:endParaRPr lang="es-MX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</a:tr>
              <a:tr h="308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Fiber ; </a:t>
                      </a:r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Scenario 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3086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Fiber ; </a:t>
                      </a:r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Scenario 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308642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Microwave</a:t>
                      </a:r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; </a:t>
                      </a:r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Scenario </a:t>
                      </a:r>
                      <a:r>
                        <a:rPr lang="es-MX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308642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Microwave</a:t>
                      </a:r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; </a:t>
                      </a:r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Scenario </a:t>
                      </a:r>
                      <a:r>
                        <a:rPr lang="es-MX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308642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Satellite</a:t>
                      </a:r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; </a:t>
                      </a:r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Scenario </a:t>
                      </a:r>
                      <a:r>
                        <a:rPr lang="es-MX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308642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Satellite</a:t>
                      </a:r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; </a:t>
                      </a:r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Scenario </a:t>
                      </a:r>
                      <a:r>
                        <a:rPr lang="es-MX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21" name="CuadroTexto 20"/>
          <p:cNvSpPr txBox="1"/>
          <p:nvPr/>
        </p:nvSpPr>
        <p:spPr>
          <a:xfrm>
            <a:off x="3932349" y="4417942"/>
            <a:ext cx="250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1">
                    <a:lumMod val="50000"/>
                  </a:schemeClr>
                </a:solidFill>
              </a:rPr>
              <a:t>Scenario Identification</a:t>
            </a:r>
            <a:endParaRPr 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7806743" y="4417941"/>
            <a:ext cx="3178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1">
                    <a:lumMod val="50000"/>
                  </a:schemeClr>
                </a:solidFill>
              </a:rPr>
              <a:t>Standard Configurations Definition</a:t>
            </a:r>
            <a:endParaRPr 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775" y="2226097"/>
            <a:ext cx="3712786" cy="1042506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076" y="2633853"/>
            <a:ext cx="3712786" cy="1042506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377" y="3041608"/>
            <a:ext cx="3712786" cy="10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2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16. Transport Solution Feasibility Approaches</a:t>
            </a:r>
          </a:p>
        </p:txBody>
      </p:sp>
      <p:grpSp>
        <p:nvGrpSpPr>
          <p:cNvPr id="2" name="Grupo 1"/>
          <p:cNvGrpSpPr/>
          <p:nvPr/>
        </p:nvGrpSpPr>
        <p:grpSpPr>
          <a:xfrm>
            <a:off x="235060" y="1172990"/>
            <a:ext cx="11828151" cy="5027811"/>
            <a:chOff x="235060" y="1172990"/>
            <a:chExt cx="11828151" cy="5027811"/>
          </a:xfrm>
        </p:grpSpPr>
        <p:sp>
          <p:nvSpPr>
            <p:cNvPr id="17" name="CuadroTexto 16"/>
            <p:cNvSpPr txBox="1"/>
            <p:nvPr/>
          </p:nvSpPr>
          <p:spPr>
            <a:xfrm>
              <a:off x="2157584" y="3597445"/>
              <a:ext cx="2228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accent1">
                      <a:lumMod val="50000"/>
                    </a:schemeClr>
                  </a:solidFill>
                </a:rPr>
                <a:t>Approach 1</a:t>
              </a:r>
              <a:endParaRPr 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9" name="CuadroTexto 18"/>
            <p:cNvSpPr txBox="1"/>
            <p:nvPr/>
          </p:nvSpPr>
          <p:spPr>
            <a:xfrm>
              <a:off x="7351473" y="5862247"/>
              <a:ext cx="25070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accent1">
                      <a:lumMod val="50000"/>
                    </a:schemeClr>
                  </a:solidFill>
                </a:rPr>
                <a:t>Approach 2</a:t>
              </a:r>
              <a:endParaRPr 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4" name="Rectangle: Rounded Corners 7">
              <a:extLst>
                <a:ext uri="{FF2B5EF4-FFF2-40B4-BE49-F238E27FC236}">
                  <a16:creationId xmlns:a16="http://schemas.microsoft.com/office/drawing/2014/main" xmlns="" id="{F969A588-C2BF-497D-A164-33EE1A67DFC8}"/>
                </a:ext>
              </a:extLst>
            </p:cNvPr>
            <p:cNvSpPr/>
            <p:nvPr/>
          </p:nvSpPr>
          <p:spPr>
            <a:xfrm>
              <a:off x="1918759" y="1172990"/>
              <a:ext cx="1745654" cy="540000"/>
            </a:xfrm>
            <a:prstGeom prst="roundRect">
              <a:avLst>
                <a:gd name="adj" fmla="val 9086"/>
              </a:avLst>
            </a:prstGeom>
            <a:solidFill>
              <a:schemeClr val="accent1">
                <a:lumMod val="50000"/>
                <a:alpha val="90000"/>
              </a:schemeClr>
            </a:solidFill>
            <a:ln w="1905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981" rIns="71981" rtlCol="0" anchor="ctr"/>
            <a:lstStyle/>
            <a:p>
              <a:pPr algn="ctr"/>
              <a:r>
                <a:rPr lang="en-US" sz="1200" dirty="0" smtClean="0"/>
                <a:t>Fiber Evaluation</a:t>
              </a:r>
              <a:endParaRPr lang="en-US" sz="1200" dirty="0"/>
            </a:p>
          </p:txBody>
        </p:sp>
        <p:sp>
          <p:nvSpPr>
            <p:cNvPr id="25" name="Rectangle: Rounded Corners 7">
              <a:extLst>
                <a:ext uri="{FF2B5EF4-FFF2-40B4-BE49-F238E27FC236}">
                  <a16:creationId xmlns:a16="http://schemas.microsoft.com/office/drawing/2014/main" xmlns="" id="{F969A588-C2BF-497D-A164-33EE1A67DFC8}"/>
                </a:ext>
              </a:extLst>
            </p:cNvPr>
            <p:cNvSpPr/>
            <p:nvPr/>
          </p:nvSpPr>
          <p:spPr>
            <a:xfrm>
              <a:off x="1918759" y="2033903"/>
              <a:ext cx="1745654" cy="540000"/>
            </a:xfrm>
            <a:prstGeom prst="roundRect">
              <a:avLst>
                <a:gd name="adj" fmla="val 9086"/>
              </a:avLst>
            </a:prstGeom>
            <a:solidFill>
              <a:schemeClr val="accent1">
                <a:lumMod val="50000"/>
                <a:alpha val="90000"/>
              </a:schemeClr>
            </a:solidFill>
            <a:ln w="1905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981" rIns="71981" rtlCol="0" anchor="ctr"/>
            <a:lstStyle/>
            <a:p>
              <a:pPr algn="ctr"/>
              <a:r>
                <a:rPr lang="en-US" sz="1200" dirty="0" smtClean="0"/>
                <a:t>MW Evaluation</a:t>
              </a:r>
              <a:endParaRPr lang="en-US" sz="1200" dirty="0"/>
            </a:p>
          </p:txBody>
        </p:sp>
        <p:sp>
          <p:nvSpPr>
            <p:cNvPr id="26" name="Rectangle: Rounded Corners 7">
              <a:extLst>
                <a:ext uri="{FF2B5EF4-FFF2-40B4-BE49-F238E27FC236}">
                  <a16:creationId xmlns:a16="http://schemas.microsoft.com/office/drawing/2014/main" xmlns="" id="{F969A588-C2BF-497D-A164-33EE1A67DFC8}"/>
                </a:ext>
              </a:extLst>
            </p:cNvPr>
            <p:cNvSpPr/>
            <p:nvPr/>
          </p:nvSpPr>
          <p:spPr>
            <a:xfrm>
              <a:off x="1918759" y="2894816"/>
              <a:ext cx="1745654" cy="540000"/>
            </a:xfrm>
            <a:prstGeom prst="roundRect">
              <a:avLst>
                <a:gd name="adj" fmla="val 9086"/>
              </a:avLst>
            </a:prstGeom>
            <a:solidFill>
              <a:schemeClr val="accent1">
                <a:lumMod val="50000"/>
                <a:alpha val="90000"/>
              </a:schemeClr>
            </a:solidFill>
            <a:ln w="1905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981" rIns="71981" rtlCol="0" anchor="ctr"/>
            <a:lstStyle/>
            <a:p>
              <a:pPr algn="ctr"/>
              <a:r>
                <a:rPr lang="en-US" sz="1200" dirty="0" smtClean="0"/>
                <a:t>Satellite Evaluation</a:t>
              </a:r>
              <a:endParaRPr lang="en-US" sz="1200" dirty="0"/>
            </a:p>
          </p:txBody>
        </p:sp>
        <p:sp>
          <p:nvSpPr>
            <p:cNvPr id="27" name="Rectangle: Rounded Corners 7">
              <a:extLst>
                <a:ext uri="{FF2B5EF4-FFF2-40B4-BE49-F238E27FC236}">
                  <a16:creationId xmlns:a16="http://schemas.microsoft.com/office/drawing/2014/main" xmlns="" id="{F969A588-C2BF-497D-A164-33EE1A67DFC8}"/>
                </a:ext>
              </a:extLst>
            </p:cNvPr>
            <p:cNvSpPr/>
            <p:nvPr/>
          </p:nvSpPr>
          <p:spPr>
            <a:xfrm>
              <a:off x="235060" y="2033903"/>
              <a:ext cx="1201307" cy="540000"/>
            </a:xfrm>
            <a:prstGeom prst="roundRect">
              <a:avLst>
                <a:gd name="adj" fmla="val 9086"/>
              </a:avLst>
            </a:prstGeom>
            <a:solidFill>
              <a:schemeClr val="bg1">
                <a:lumMod val="75000"/>
              </a:schemeClr>
            </a:solidFill>
            <a:ln w="1905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981" rIns="71981" rtlCol="0" anchor="ctr"/>
            <a:lstStyle/>
            <a:p>
              <a:pPr algn="ctr" defTabSz="914126"/>
              <a:r>
                <a:rPr lang="en-US" sz="1200" dirty="0" smtClean="0">
                  <a:solidFill>
                    <a:srgbClr val="00AEEF">
                      <a:lumMod val="50000"/>
                    </a:srgbClr>
                  </a:solidFill>
                </a:rPr>
                <a:t>RAN Sites</a:t>
              </a:r>
              <a:endParaRPr lang="en-US" sz="1200" dirty="0">
                <a:solidFill>
                  <a:srgbClr val="00AEEF">
                    <a:lumMod val="50000"/>
                  </a:srgbClr>
                </a:solidFill>
              </a:endParaRPr>
            </a:p>
          </p:txBody>
        </p:sp>
        <p:cxnSp>
          <p:nvCxnSpPr>
            <p:cNvPr id="10" name="Conector angular 9"/>
            <p:cNvCxnSpPr>
              <a:stCxn id="27" idx="3"/>
              <a:endCxn id="24" idx="1"/>
            </p:cNvCxnSpPr>
            <p:nvPr/>
          </p:nvCxnSpPr>
          <p:spPr>
            <a:xfrm flipV="1">
              <a:off x="1436367" y="1442990"/>
              <a:ext cx="482392" cy="860913"/>
            </a:xfrm>
            <a:prstGeom prst="bentConnector3">
              <a:avLst/>
            </a:prstGeom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angular 27"/>
            <p:cNvCxnSpPr>
              <a:stCxn id="27" idx="3"/>
              <a:endCxn id="26" idx="1"/>
            </p:cNvCxnSpPr>
            <p:nvPr/>
          </p:nvCxnSpPr>
          <p:spPr>
            <a:xfrm>
              <a:off x="1436367" y="2303903"/>
              <a:ext cx="482392" cy="860913"/>
            </a:xfrm>
            <a:prstGeom prst="bentConnector3">
              <a:avLst/>
            </a:prstGeom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de flecha 28"/>
            <p:cNvCxnSpPr>
              <a:stCxn id="27" idx="3"/>
              <a:endCxn id="25" idx="1"/>
            </p:cNvCxnSpPr>
            <p:nvPr/>
          </p:nvCxnSpPr>
          <p:spPr>
            <a:xfrm>
              <a:off x="1436367" y="2303903"/>
              <a:ext cx="482392" cy="0"/>
            </a:xfrm>
            <a:prstGeom prst="straightConnector1">
              <a:avLst/>
            </a:prstGeom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: Rounded Corners 7">
              <a:extLst>
                <a:ext uri="{FF2B5EF4-FFF2-40B4-BE49-F238E27FC236}">
                  <a16:creationId xmlns:a16="http://schemas.microsoft.com/office/drawing/2014/main" xmlns="" id="{F969A588-C2BF-497D-A164-33EE1A67DFC8}"/>
                </a:ext>
              </a:extLst>
            </p:cNvPr>
            <p:cNvSpPr/>
            <p:nvPr/>
          </p:nvSpPr>
          <p:spPr>
            <a:xfrm>
              <a:off x="4153602" y="2033903"/>
              <a:ext cx="1201307" cy="540000"/>
            </a:xfrm>
            <a:prstGeom prst="roundRect">
              <a:avLst>
                <a:gd name="adj" fmla="val 9086"/>
              </a:avLst>
            </a:prstGeom>
            <a:solidFill>
              <a:schemeClr val="bg1">
                <a:lumMod val="75000"/>
              </a:schemeClr>
            </a:solidFill>
            <a:ln w="1905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981" rIns="71981" rtlCol="0" anchor="ctr"/>
            <a:lstStyle/>
            <a:p>
              <a:pPr algn="ctr" defTabSz="914126"/>
              <a:r>
                <a:rPr lang="en-US" sz="1200" dirty="0" smtClean="0">
                  <a:solidFill>
                    <a:srgbClr val="00AEEF">
                      <a:lumMod val="50000"/>
                    </a:srgbClr>
                  </a:solidFill>
                </a:rPr>
                <a:t>Feasibility Analysis Result</a:t>
              </a:r>
              <a:endParaRPr lang="en-US" sz="1200" dirty="0">
                <a:solidFill>
                  <a:srgbClr val="00AEEF">
                    <a:lumMod val="50000"/>
                  </a:srgbClr>
                </a:solidFill>
              </a:endParaRPr>
            </a:p>
          </p:txBody>
        </p:sp>
        <p:cxnSp>
          <p:nvCxnSpPr>
            <p:cNvPr id="34" name="Conector angular 33"/>
            <p:cNvCxnSpPr>
              <a:stCxn id="24" idx="3"/>
              <a:endCxn id="33" idx="1"/>
            </p:cNvCxnSpPr>
            <p:nvPr/>
          </p:nvCxnSpPr>
          <p:spPr>
            <a:xfrm>
              <a:off x="3664413" y="1442990"/>
              <a:ext cx="489189" cy="86091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angular 38"/>
            <p:cNvCxnSpPr>
              <a:stCxn id="26" idx="3"/>
              <a:endCxn id="33" idx="1"/>
            </p:cNvCxnSpPr>
            <p:nvPr/>
          </p:nvCxnSpPr>
          <p:spPr>
            <a:xfrm flipV="1">
              <a:off x="3664413" y="2303903"/>
              <a:ext cx="489189" cy="860913"/>
            </a:xfrm>
            <a:prstGeom prst="bentConnector3">
              <a:avLst/>
            </a:prstGeom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de flecha 41"/>
            <p:cNvCxnSpPr>
              <a:stCxn id="25" idx="3"/>
              <a:endCxn id="33" idx="1"/>
            </p:cNvCxnSpPr>
            <p:nvPr/>
          </p:nvCxnSpPr>
          <p:spPr>
            <a:xfrm>
              <a:off x="3664413" y="2303903"/>
              <a:ext cx="489189" cy="0"/>
            </a:xfrm>
            <a:prstGeom prst="straightConnector1">
              <a:avLst/>
            </a:prstGeom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: Rounded Corners 7">
              <a:extLst>
                <a:ext uri="{FF2B5EF4-FFF2-40B4-BE49-F238E27FC236}">
                  <a16:creationId xmlns:a16="http://schemas.microsoft.com/office/drawing/2014/main" xmlns="" id="{F969A588-C2BF-497D-A164-33EE1A67DFC8}"/>
                </a:ext>
              </a:extLst>
            </p:cNvPr>
            <p:cNvSpPr/>
            <p:nvPr/>
          </p:nvSpPr>
          <p:spPr>
            <a:xfrm>
              <a:off x="6015895" y="3434816"/>
              <a:ext cx="1192305" cy="540000"/>
            </a:xfrm>
            <a:prstGeom prst="roundRect">
              <a:avLst>
                <a:gd name="adj" fmla="val 9086"/>
              </a:avLst>
            </a:prstGeom>
            <a:solidFill>
              <a:schemeClr val="accent1">
                <a:lumMod val="50000"/>
                <a:alpha val="90000"/>
              </a:schemeClr>
            </a:solidFill>
            <a:ln w="1905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981" rIns="71981" rtlCol="0" anchor="ctr"/>
            <a:lstStyle/>
            <a:p>
              <a:pPr algn="ctr"/>
              <a:r>
                <a:rPr lang="en-US" sz="1200" dirty="0" smtClean="0"/>
                <a:t>Fiber Evaluation</a:t>
              </a:r>
              <a:endParaRPr lang="en-US" sz="1200" dirty="0"/>
            </a:p>
          </p:txBody>
        </p:sp>
        <p:sp>
          <p:nvSpPr>
            <p:cNvPr id="46" name="Rectangle: Rounded Corners 7">
              <a:extLst>
                <a:ext uri="{FF2B5EF4-FFF2-40B4-BE49-F238E27FC236}">
                  <a16:creationId xmlns:a16="http://schemas.microsoft.com/office/drawing/2014/main" xmlns="" id="{F969A588-C2BF-497D-A164-33EE1A67DFC8}"/>
                </a:ext>
              </a:extLst>
            </p:cNvPr>
            <p:cNvSpPr/>
            <p:nvPr/>
          </p:nvSpPr>
          <p:spPr>
            <a:xfrm>
              <a:off x="7690286" y="4250048"/>
              <a:ext cx="1192305" cy="540000"/>
            </a:xfrm>
            <a:prstGeom prst="roundRect">
              <a:avLst>
                <a:gd name="adj" fmla="val 9086"/>
              </a:avLst>
            </a:prstGeom>
            <a:solidFill>
              <a:schemeClr val="accent1">
                <a:lumMod val="50000"/>
                <a:alpha val="90000"/>
              </a:schemeClr>
            </a:solidFill>
            <a:ln w="1905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981" rIns="71981" rtlCol="0" anchor="ctr"/>
            <a:lstStyle/>
            <a:p>
              <a:pPr algn="ctr"/>
              <a:r>
                <a:rPr lang="en-US" sz="1200" dirty="0" smtClean="0"/>
                <a:t>MW Evaluation</a:t>
              </a:r>
              <a:endParaRPr lang="en-US" sz="1200" dirty="0"/>
            </a:p>
          </p:txBody>
        </p:sp>
        <p:sp>
          <p:nvSpPr>
            <p:cNvPr id="47" name="Rectangle: Rounded Corners 7">
              <a:extLst>
                <a:ext uri="{FF2B5EF4-FFF2-40B4-BE49-F238E27FC236}">
                  <a16:creationId xmlns:a16="http://schemas.microsoft.com/office/drawing/2014/main" xmlns="" id="{F969A588-C2BF-497D-A164-33EE1A67DFC8}"/>
                </a:ext>
              </a:extLst>
            </p:cNvPr>
            <p:cNvSpPr/>
            <p:nvPr/>
          </p:nvSpPr>
          <p:spPr>
            <a:xfrm>
              <a:off x="9364540" y="5065280"/>
              <a:ext cx="1192305" cy="540000"/>
            </a:xfrm>
            <a:prstGeom prst="roundRect">
              <a:avLst>
                <a:gd name="adj" fmla="val 9086"/>
              </a:avLst>
            </a:prstGeom>
            <a:solidFill>
              <a:schemeClr val="accent1">
                <a:lumMod val="50000"/>
                <a:alpha val="90000"/>
              </a:schemeClr>
            </a:solidFill>
            <a:ln w="1905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981" rIns="71981" rtlCol="0" anchor="ctr"/>
            <a:lstStyle/>
            <a:p>
              <a:pPr algn="ctr"/>
              <a:r>
                <a:rPr lang="en-US" sz="1200" dirty="0" smtClean="0"/>
                <a:t>Satellite Evaluation</a:t>
              </a:r>
              <a:endParaRPr lang="en-US" sz="1200" dirty="0"/>
            </a:p>
          </p:txBody>
        </p:sp>
        <p:sp>
          <p:nvSpPr>
            <p:cNvPr id="48" name="Rectangle: Rounded Corners 7">
              <a:extLst>
                <a:ext uri="{FF2B5EF4-FFF2-40B4-BE49-F238E27FC236}">
                  <a16:creationId xmlns:a16="http://schemas.microsoft.com/office/drawing/2014/main" xmlns="" id="{F969A588-C2BF-497D-A164-33EE1A67DFC8}"/>
                </a:ext>
              </a:extLst>
            </p:cNvPr>
            <p:cNvSpPr/>
            <p:nvPr/>
          </p:nvSpPr>
          <p:spPr>
            <a:xfrm>
              <a:off x="4573614" y="3434816"/>
              <a:ext cx="1201307" cy="540000"/>
            </a:xfrm>
            <a:prstGeom prst="roundRect">
              <a:avLst>
                <a:gd name="adj" fmla="val 9086"/>
              </a:avLst>
            </a:prstGeom>
            <a:solidFill>
              <a:schemeClr val="bg1">
                <a:lumMod val="75000"/>
              </a:schemeClr>
            </a:solidFill>
            <a:ln w="1905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981" rIns="71981" rtlCol="0" anchor="ctr"/>
            <a:lstStyle/>
            <a:p>
              <a:pPr algn="ctr" defTabSz="914126"/>
              <a:r>
                <a:rPr lang="en-US" sz="1200" dirty="0" smtClean="0">
                  <a:solidFill>
                    <a:srgbClr val="00AEEF">
                      <a:lumMod val="50000"/>
                    </a:srgbClr>
                  </a:solidFill>
                </a:rPr>
                <a:t>RAN Sites</a:t>
              </a:r>
              <a:endParaRPr lang="en-US" sz="1200" dirty="0">
                <a:solidFill>
                  <a:srgbClr val="00AEEF">
                    <a:lumMod val="50000"/>
                  </a:srgbClr>
                </a:solidFill>
              </a:endParaRPr>
            </a:p>
          </p:txBody>
        </p:sp>
        <p:sp>
          <p:nvSpPr>
            <p:cNvPr id="52" name="Rectangle: Rounded Corners 7">
              <a:extLst>
                <a:ext uri="{FF2B5EF4-FFF2-40B4-BE49-F238E27FC236}">
                  <a16:creationId xmlns:a16="http://schemas.microsoft.com/office/drawing/2014/main" xmlns="" id="{F969A588-C2BF-497D-A164-33EE1A67DFC8}"/>
                </a:ext>
              </a:extLst>
            </p:cNvPr>
            <p:cNvSpPr/>
            <p:nvPr/>
          </p:nvSpPr>
          <p:spPr>
            <a:xfrm>
              <a:off x="10861904" y="5065280"/>
              <a:ext cx="1201307" cy="540000"/>
            </a:xfrm>
            <a:prstGeom prst="roundRect">
              <a:avLst>
                <a:gd name="adj" fmla="val 9086"/>
              </a:avLst>
            </a:prstGeom>
            <a:solidFill>
              <a:schemeClr val="bg1">
                <a:lumMod val="75000"/>
              </a:schemeClr>
            </a:solidFill>
            <a:ln w="1905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981" rIns="71981" rtlCol="0" anchor="ctr"/>
            <a:lstStyle/>
            <a:p>
              <a:pPr algn="ctr" defTabSz="914126"/>
              <a:r>
                <a:rPr lang="en-US" sz="1200" dirty="0" smtClean="0">
                  <a:solidFill>
                    <a:srgbClr val="00AEEF">
                      <a:lumMod val="50000"/>
                    </a:srgbClr>
                  </a:solidFill>
                </a:rPr>
                <a:t>Feasibility Analysis Result</a:t>
              </a:r>
              <a:endParaRPr lang="en-US" sz="1200" dirty="0">
                <a:solidFill>
                  <a:srgbClr val="00AEEF">
                    <a:lumMod val="50000"/>
                  </a:srgbClr>
                </a:solidFill>
              </a:endParaRPr>
            </a:p>
          </p:txBody>
        </p:sp>
        <p:cxnSp>
          <p:nvCxnSpPr>
            <p:cNvPr id="55" name="Conector recto de flecha 54"/>
            <p:cNvCxnSpPr>
              <a:stCxn id="45" idx="3"/>
              <a:endCxn id="56" idx="1"/>
            </p:cNvCxnSpPr>
            <p:nvPr/>
          </p:nvCxnSpPr>
          <p:spPr>
            <a:xfrm>
              <a:off x="7208200" y="3704816"/>
              <a:ext cx="241111" cy="0"/>
            </a:xfrm>
            <a:prstGeom prst="straightConnector1">
              <a:avLst/>
            </a:prstGeom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Decisión 55"/>
            <p:cNvSpPr/>
            <p:nvPr/>
          </p:nvSpPr>
          <p:spPr>
            <a:xfrm>
              <a:off x="7449311" y="3352698"/>
              <a:ext cx="1674254" cy="704236"/>
            </a:xfrm>
            <a:prstGeom prst="flowChartDecision">
              <a:avLst/>
            </a:prstGeom>
            <a:solidFill>
              <a:schemeClr val="accent2">
                <a:lumMod val="50000"/>
                <a:alpha val="90000"/>
              </a:schemeClr>
            </a:solidFill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981" rIns="71981" rtlCol="0" anchor="ctr"/>
            <a:lstStyle/>
            <a:p>
              <a:pPr algn="ctr"/>
              <a:r>
                <a:rPr lang="es-MX" sz="1200" dirty="0" err="1"/>
                <a:t>Feasible</a:t>
              </a:r>
              <a:r>
                <a:rPr lang="es-MX" sz="1200" dirty="0"/>
                <a:t>?</a:t>
              </a:r>
            </a:p>
          </p:txBody>
        </p:sp>
        <p:cxnSp>
          <p:nvCxnSpPr>
            <p:cNvPr id="61" name="Conector recto de flecha 60"/>
            <p:cNvCxnSpPr>
              <a:stCxn id="56" idx="2"/>
              <a:endCxn id="46" idx="0"/>
            </p:cNvCxnSpPr>
            <p:nvPr/>
          </p:nvCxnSpPr>
          <p:spPr>
            <a:xfrm>
              <a:off x="8286438" y="4056934"/>
              <a:ext cx="1" cy="193114"/>
            </a:xfrm>
            <a:prstGeom prst="straightConnector1">
              <a:avLst/>
            </a:prstGeom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Decisión 63"/>
            <p:cNvSpPr/>
            <p:nvPr/>
          </p:nvSpPr>
          <p:spPr>
            <a:xfrm>
              <a:off x="9123566" y="4167930"/>
              <a:ext cx="1674254" cy="704236"/>
            </a:xfrm>
            <a:prstGeom prst="flowChartDecision">
              <a:avLst/>
            </a:prstGeom>
            <a:solidFill>
              <a:schemeClr val="accent2">
                <a:lumMod val="50000"/>
                <a:alpha val="90000"/>
              </a:schemeClr>
            </a:solidFill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981" rIns="71981" rtlCol="0" anchor="ctr"/>
            <a:lstStyle/>
            <a:p>
              <a:pPr algn="ctr"/>
              <a:r>
                <a:rPr lang="es-MX" sz="1200" dirty="0" err="1"/>
                <a:t>Feasible</a:t>
              </a:r>
              <a:r>
                <a:rPr lang="es-MX" sz="1200" dirty="0"/>
                <a:t>?</a:t>
              </a:r>
            </a:p>
          </p:txBody>
        </p:sp>
        <p:cxnSp>
          <p:nvCxnSpPr>
            <p:cNvPr id="65" name="Conector recto de flecha 64"/>
            <p:cNvCxnSpPr>
              <a:stCxn id="46" idx="3"/>
              <a:endCxn id="64" idx="1"/>
            </p:cNvCxnSpPr>
            <p:nvPr/>
          </p:nvCxnSpPr>
          <p:spPr>
            <a:xfrm>
              <a:off x="8882591" y="4520048"/>
              <a:ext cx="240975" cy="0"/>
            </a:xfrm>
            <a:prstGeom prst="straightConnector1">
              <a:avLst/>
            </a:prstGeom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cto de flecha 76"/>
            <p:cNvCxnSpPr>
              <a:stCxn id="47" idx="3"/>
              <a:endCxn id="52" idx="1"/>
            </p:cNvCxnSpPr>
            <p:nvPr/>
          </p:nvCxnSpPr>
          <p:spPr>
            <a:xfrm>
              <a:off x="10556845" y="5335280"/>
              <a:ext cx="305059" cy="0"/>
            </a:xfrm>
            <a:prstGeom prst="straightConnector1">
              <a:avLst/>
            </a:prstGeom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angular 80"/>
            <p:cNvCxnSpPr>
              <a:stCxn id="56" idx="3"/>
              <a:endCxn id="52" idx="0"/>
            </p:cNvCxnSpPr>
            <p:nvPr/>
          </p:nvCxnSpPr>
          <p:spPr>
            <a:xfrm>
              <a:off x="9123565" y="3704816"/>
              <a:ext cx="2338993" cy="1360464"/>
            </a:xfrm>
            <a:prstGeom prst="bentConnector2">
              <a:avLst/>
            </a:prstGeom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angular 83"/>
            <p:cNvCxnSpPr>
              <a:stCxn id="64" idx="3"/>
              <a:endCxn id="52" idx="0"/>
            </p:cNvCxnSpPr>
            <p:nvPr/>
          </p:nvCxnSpPr>
          <p:spPr>
            <a:xfrm>
              <a:off x="10797820" y="4520048"/>
              <a:ext cx="664738" cy="545232"/>
            </a:xfrm>
            <a:prstGeom prst="bentConnector2">
              <a:avLst/>
            </a:prstGeom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de flecha 86"/>
            <p:cNvCxnSpPr>
              <a:stCxn id="64" idx="2"/>
              <a:endCxn id="47" idx="0"/>
            </p:cNvCxnSpPr>
            <p:nvPr/>
          </p:nvCxnSpPr>
          <p:spPr>
            <a:xfrm>
              <a:off x="9960693" y="4872166"/>
              <a:ext cx="0" cy="193114"/>
            </a:xfrm>
            <a:prstGeom prst="straightConnector1">
              <a:avLst/>
            </a:prstGeom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cto de flecha 97"/>
            <p:cNvCxnSpPr>
              <a:stCxn id="48" idx="3"/>
              <a:endCxn id="45" idx="1"/>
            </p:cNvCxnSpPr>
            <p:nvPr/>
          </p:nvCxnSpPr>
          <p:spPr>
            <a:xfrm>
              <a:off x="5774921" y="3704816"/>
              <a:ext cx="240974" cy="0"/>
            </a:xfrm>
            <a:prstGeom prst="straightConnector1">
              <a:avLst/>
            </a:prstGeom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CuadroTexto 113"/>
            <p:cNvSpPr txBox="1"/>
            <p:nvPr/>
          </p:nvSpPr>
          <p:spPr>
            <a:xfrm>
              <a:off x="9222906" y="3444859"/>
              <a:ext cx="401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200" dirty="0" smtClean="0"/>
                <a:t>Yes</a:t>
              </a:r>
              <a:endParaRPr lang="es-MX" sz="1200" dirty="0"/>
            </a:p>
          </p:txBody>
        </p:sp>
        <p:sp>
          <p:nvSpPr>
            <p:cNvPr id="115" name="CuadroTexto 114"/>
            <p:cNvSpPr txBox="1"/>
            <p:nvPr/>
          </p:nvSpPr>
          <p:spPr>
            <a:xfrm>
              <a:off x="10728219" y="4268313"/>
              <a:ext cx="401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200" dirty="0" smtClean="0"/>
                <a:t>Yes</a:t>
              </a:r>
              <a:endParaRPr lang="es-MX" sz="1200" dirty="0"/>
            </a:p>
          </p:txBody>
        </p:sp>
        <p:sp>
          <p:nvSpPr>
            <p:cNvPr id="116" name="CuadroTexto 115"/>
            <p:cNvSpPr txBox="1"/>
            <p:nvPr/>
          </p:nvSpPr>
          <p:spPr>
            <a:xfrm>
              <a:off x="9960692" y="4784782"/>
              <a:ext cx="3898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200" dirty="0" smtClean="0"/>
                <a:t>No</a:t>
              </a:r>
              <a:endParaRPr lang="es-MX" sz="1200" dirty="0"/>
            </a:p>
          </p:txBody>
        </p:sp>
        <p:sp>
          <p:nvSpPr>
            <p:cNvPr id="117" name="CuadroTexto 116"/>
            <p:cNvSpPr txBox="1"/>
            <p:nvPr/>
          </p:nvSpPr>
          <p:spPr>
            <a:xfrm>
              <a:off x="8297817" y="3999748"/>
              <a:ext cx="3898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200" dirty="0" smtClean="0"/>
                <a:t>No</a:t>
              </a:r>
              <a:endParaRPr lang="es-MX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9235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1391655" y="1242878"/>
            <a:ext cx="8867775" cy="4810125"/>
            <a:chOff x="1391655" y="933785"/>
            <a:chExt cx="8867775" cy="4810125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1655" y="933785"/>
              <a:ext cx="8867775" cy="4810125"/>
            </a:xfrm>
            <a:prstGeom prst="rect">
              <a:avLst/>
            </a:prstGeom>
          </p:spPr>
        </p:pic>
        <p:sp>
          <p:nvSpPr>
            <p:cNvPr id="3" name="Rectángulo 2"/>
            <p:cNvSpPr/>
            <p:nvPr/>
          </p:nvSpPr>
          <p:spPr>
            <a:xfrm>
              <a:off x="2266682" y="4430332"/>
              <a:ext cx="785612" cy="2607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0.96km</a:t>
              </a:r>
              <a:endParaRPr lang="es-MX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Rectángulo 4"/>
            <p:cNvSpPr/>
            <p:nvPr/>
          </p:nvSpPr>
          <p:spPr>
            <a:xfrm>
              <a:off x="2987901" y="3681211"/>
              <a:ext cx="785612" cy="2607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1.32km</a:t>
              </a:r>
              <a:endParaRPr lang="es-MX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Rectángulo 5"/>
            <p:cNvSpPr/>
            <p:nvPr/>
          </p:nvSpPr>
          <p:spPr>
            <a:xfrm>
              <a:off x="8216724" y="1672107"/>
              <a:ext cx="785612" cy="2607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1.84km</a:t>
              </a:r>
              <a:endParaRPr lang="es-MX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Rectángulo 6"/>
            <p:cNvSpPr/>
            <p:nvPr/>
          </p:nvSpPr>
          <p:spPr>
            <a:xfrm>
              <a:off x="9156882" y="2431960"/>
              <a:ext cx="785612" cy="2607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1.52km</a:t>
              </a:r>
              <a:endParaRPr lang="es-MX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" name="Rectángulo 13"/>
            <p:cNvSpPr/>
            <p:nvPr/>
          </p:nvSpPr>
          <p:spPr>
            <a:xfrm>
              <a:off x="7894750" y="4288664"/>
              <a:ext cx="1828803" cy="13135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Legend</a:t>
              </a:r>
            </a:p>
            <a:p>
              <a:pPr algn="ctr"/>
              <a:endPara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RAN Nodes</a:t>
              </a:r>
            </a:p>
            <a:p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</a:t>
              </a:r>
              <a:r>
                <a:rPr lang="en-US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Tx</a:t>
              </a:r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Nodes </a:t>
              </a:r>
            </a:p>
            <a:p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FO Link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" name="Elipse 14"/>
            <p:cNvSpPr/>
            <p:nvPr/>
          </p:nvSpPr>
          <p:spPr>
            <a:xfrm>
              <a:off x="8009947" y="4801453"/>
              <a:ext cx="144000" cy="144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6" name="Elipse 15"/>
            <p:cNvSpPr/>
            <p:nvPr/>
          </p:nvSpPr>
          <p:spPr>
            <a:xfrm>
              <a:off x="8009947" y="5010225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18" name="Conector recto 17"/>
            <p:cNvCxnSpPr/>
            <p:nvPr/>
          </p:nvCxnSpPr>
          <p:spPr>
            <a:xfrm>
              <a:off x="8009947" y="5298281"/>
              <a:ext cx="172861" cy="0"/>
            </a:xfrm>
            <a:prstGeom prst="line">
              <a:avLst/>
            </a:prstGeom>
            <a:ln w="635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Elipse 18"/>
            <p:cNvSpPr/>
            <p:nvPr/>
          </p:nvSpPr>
          <p:spPr>
            <a:xfrm>
              <a:off x="8065139" y="4857559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" name="Elipse 19"/>
            <p:cNvSpPr/>
            <p:nvPr/>
          </p:nvSpPr>
          <p:spPr>
            <a:xfrm>
              <a:off x="8063947" y="506786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3" name="Título 2"/>
          <p:cNvSpPr>
            <a:spLocks noGrp="1"/>
          </p:cNvSpPr>
          <p:nvPr>
            <p:ph type="title"/>
          </p:nvPr>
        </p:nvSpPr>
        <p:spPr>
          <a:xfrm>
            <a:off x="1" y="332115"/>
            <a:ext cx="12191999" cy="547464"/>
          </a:xfrm>
        </p:spPr>
        <p:txBody>
          <a:bodyPr>
            <a:normAutofit fontScale="90000"/>
          </a:bodyPr>
          <a:lstStyle/>
          <a:p>
            <a:r>
              <a:rPr lang="en-US" dirty="0"/>
              <a:t>Figure 18. FO Technology Evaluation into Design Example</a:t>
            </a:r>
          </a:p>
        </p:txBody>
      </p:sp>
    </p:spTree>
    <p:extLst>
      <p:ext uri="{BB962C8B-B14F-4D97-AF65-F5344CB8AC3E}">
        <p14:creationId xmlns:p14="http://schemas.microsoft.com/office/powerpoint/2010/main" val="164335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n 42"/>
          <p:cNvPicPr>
            <a:picLocks noChangeAspect="1"/>
          </p:cNvPicPr>
          <p:nvPr/>
        </p:nvPicPr>
        <p:blipFill rotWithShape="1">
          <a:blip r:embed="rId2"/>
          <a:srcRect l="7717" t="7056" r="6447"/>
          <a:stretch/>
        </p:blipFill>
        <p:spPr>
          <a:xfrm>
            <a:off x="4657156" y="703232"/>
            <a:ext cx="3087896" cy="1800000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573585" y="879579"/>
            <a:ext cx="10483567" cy="5400000"/>
            <a:chOff x="509191" y="730249"/>
            <a:chExt cx="10483567" cy="5400000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9191" y="730249"/>
              <a:ext cx="4147965" cy="5400000"/>
            </a:xfrm>
            <a:prstGeom prst="rect">
              <a:avLst/>
            </a:prstGeom>
          </p:spPr>
        </p:pic>
        <p:sp>
          <p:nvSpPr>
            <p:cNvPr id="4" name="Rectángulo 3"/>
            <p:cNvSpPr/>
            <p:nvPr/>
          </p:nvSpPr>
          <p:spPr>
            <a:xfrm>
              <a:off x="509191" y="4798297"/>
              <a:ext cx="1828803" cy="13135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Legend</a:t>
              </a:r>
            </a:p>
            <a:p>
              <a:pPr algn="ctr"/>
              <a:endPara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RAN Nodes</a:t>
              </a:r>
            </a:p>
            <a:p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</a:t>
              </a:r>
              <a:r>
                <a:rPr lang="en-US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Tx</a:t>
              </a:r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Nodes </a:t>
              </a:r>
            </a:p>
            <a:p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</a:t>
              </a:r>
              <a:r>
                <a:rPr lang="en-US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LoS</a:t>
              </a:r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MW Link </a:t>
              </a:r>
            </a:p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No </a:t>
              </a:r>
              <a:r>
                <a:rPr lang="en-US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LoS</a:t>
              </a:r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MW Link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Elipse 4"/>
            <p:cNvSpPr/>
            <p:nvPr/>
          </p:nvSpPr>
          <p:spPr>
            <a:xfrm>
              <a:off x="624388" y="5311086"/>
              <a:ext cx="144000" cy="144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" name="Elipse 5"/>
            <p:cNvSpPr/>
            <p:nvPr/>
          </p:nvSpPr>
          <p:spPr>
            <a:xfrm>
              <a:off x="624388" y="5519858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7" name="Conector recto 6"/>
            <p:cNvCxnSpPr/>
            <p:nvPr/>
          </p:nvCxnSpPr>
          <p:spPr>
            <a:xfrm>
              <a:off x="624388" y="5807914"/>
              <a:ext cx="172861" cy="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ipse 7"/>
            <p:cNvSpPr/>
            <p:nvPr/>
          </p:nvSpPr>
          <p:spPr>
            <a:xfrm>
              <a:off x="679580" y="5367192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" name="Elipse 8"/>
            <p:cNvSpPr/>
            <p:nvPr/>
          </p:nvSpPr>
          <p:spPr>
            <a:xfrm>
              <a:off x="678388" y="5577500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30" name="Conector recto 29"/>
            <p:cNvCxnSpPr/>
            <p:nvPr/>
          </p:nvCxnSpPr>
          <p:spPr>
            <a:xfrm flipV="1">
              <a:off x="866788" y="1212056"/>
              <a:ext cx="2509824" cy="2716728"/>
            </a:xfrm>
            <a:prstGeom prst="line">
              <a:avLst/>
            </a:prstGeom>
            <a:ln w="635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/>
            <p:cNvCxnSpPr/>
            <p:nvPr/>
          </p:nvCxnSpPr>
          <p:spPr>
            <a:xfrm flipV="1">
              <a:off x="2565956" y="1287205"/>
              <a:ext cx="803513" cy="3017045"/>
            </a:xfrm>
            <a:prstGeom prst="line">
              <a:avLst/>
            </a:prstGeom>
            <a:ln w="635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Elipse 36"/>
            <p:cNvSpPr/>
            <p:nvPr/>
          </p:nvSpPr>
          <p:spPr>
            <a:xfrm>
              <a:off x="2021616" y="1981199"/>
              <a:ext cx="288127" cy="31988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38" name="Elipse 37"/>
            <p:cNvSpPr/>
            <p:nvPr/>
          </p:nvSpPr>
          <p:spPr>
            <a:xfrm>
              <a:off x="2558813" y="2795727"/>
              <a:ext cx="288127" cy="31988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39" name="Elipse 38"/>
            <p:cNvSpPr/>
            <p:nvPr/>
          </p:nvSpPr>
          <p:spPr>
            <a:xfrm>
              <a:off x="3718127" y="2328209"/>
              <a:ext cx="288127" cy="31988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40" name="Elipse 39"/>
            <p:cNvSpPr/>
            <p:nvPr/>
          </p:nvSpPr>
          <p:spPr>
            <a:xfrm>
              <a:off x="3024266" y="3768842"/>
              <a:ext cx="288127" cy="31988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41" name="Elipse 40"/>
            <p:cNvSpPr/>
            <p:nvPr/>
          </p:nvSpPr>
          <p:spPr>
            <a:xfrm>
              <a:off x="1803380" y="3766944"/>
              <a:ext cx="288127" cy="31988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</a:t>
              </a:r>
              <a:endParaRPr lang="en-US" dirty="0"/>
            </a:p>
          </p:txBody>
        </p:sp>
        <p:cxnSp>
          <p:nvCxnSpPr>
            <p:cNvPr id="42" name="Conector recto 41"/>
            <p:cNvCxnSpPr/>
            <p:nvPr/>
          </p:nvCxnSpPr>
          <p:spPr>
            <a:xfrm>
              <a:off x="624388" y="6017464"/>
              <a:ext cx="172861" cy="0"/>
            </a:xfrm>
            <a:prstGeom prst="line">
              <a:avLst/>
            </a:prstGeom>
            <a:ln w="635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Imagen 45"/>
            <p:cNvPicPr>
              <a:picLocks noChangeAspect="1"/>
            </p:cNvPicPr>
            <p:nvPr/>
          </p:nvPicPr>
          <p:blipFill rotWithShape="1">
            <a:blip r:embed="rId4"/>
            <a:srcRect l="5626" t="5555" r="5202" b="3237"/>
            <a:stretch/>
          </p:blipFill>
          <p:spPr>
            <a:xfrm>
              <a:off x="4657156" y="2516740"/>
              <a:ext cx="3203390" cy="1800000"/>
            </a:xfrm>
            <a:prstGeom prst="rect">
              <a:avLst/>
            </a:prstGeom>
          </p:spPr>
        </p:pic>
        <p:sp>
          <p:nvSpPr>
            <p:cNvPr id="47" name="Elipse 46"/>
            <p:cNvSpPr/>
            <p:nvPr/>
          </p:nvSpPr>
          <p:spPr>
            <a:xfrm>
              <a:off x="4913369" y="967322"/>
              <a:ext cx="288127" cy="31988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51" name="Elipse 50"/>
            <p:cNvSpPr/>
            <p:nvPr/>
          </p:nvSpPr>
          <p:spPr>
            <a:xfrm>
              <a:off x="4907526" y="2843982"/>
              <a:ext cx="288127" cy="31988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</a:t>
              </a:r>
              <a:endParaRPr lang="en-US" dirty="0"/>
            </a:p>
          </p:txBody>
        </p:sp>
        <p:pic>
          <p:nvPicPr>
            <p:cNvPr id="52" name="Imagen 51"/>
            <p:cNvPicPr>
              <a:picLocks noChangeAspect="1"/>
            </p:cNvPicPr>
            <p:nvPr/>
          </p:nvPicPr>
          <p:blipFill rotWithShape="1">
            <a:blip r:embed="rId5"/>
            <a:srcRect l="5196" t="5611" r="5843" b="4458"/>
            <a:stretch/>
          </p:blipFill>
          <p:spPr>
            <a:xfrm>
              <a:off x="7744932" y="2516740"/>
              <a:ext cx="3247826" cy="1800000"/>
            </a:xfrm>
            <a:prstGeom prst="rect">
              <a:avLst/>
            </a:prstGeom>
          </p:spPr>
        </p:pic>
        <p:sp>
          <p:nvSpPr>
            <p:cNvPr id="53" name="Rectángulo 52"/>
            <p:cNvSpPr/>
            <p:nvPr/>
          </p:nvSpPr>
          <p:spPr>
            <a:xfrm>
              <a:off x="4650012" y="730249"/>
              <a:ext cx="3094919" cy="540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4" name="Rectángulo 53"/>
            <p:cNvSpPr/>
            <p:nvPr/>
          </p:nvSpPr>
          <p:spPr>
            <a:xfrm>
              <a:off x="7744174" y="730249"/>
              <a:ext cx="3248584" cy="540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55" name="Imagen 54"/>
            <p:cNvPicPr>
              <a:picLocks noChangeAspect="1"/>
            </p:cNvPicPr>
            <p:nvPr/>
          </p:nvPicPr>
          <p:blipFill rotWithShape="1">
            <a:blip r:embed="rId6"/>
            <a:srcRect l="5555" t="6065" r="4492" b="4155"/>
            <a:stretch/>
          </p:blipFill>
          <p:spPr>
            <a:xfrm>
              <a:off x="7811368" y="745489"/>
              <a:ext cx="3131521" cy="1771251"/>
            </a:xfrm>
            <a:prstGeom prst="rect">
              <a:avLst/>
            </a:prstGeom>
          </p:spPr>
        </p:pic>
        <p:sp>
          <p:nvSpPr>
            <p:cNvPr id="50" name="Elipse 49"/>
            <p:cNvSpPr/>
            <p:nvPr/>
          </p:nvSpPr>
          <p:spPr>
            <a:xfrm>
              <a:off x="7997557" y="967321"/>
              <a:ext cx="288127" cy="31988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pic>
          <p:nvPicPr>
            <p:cNvPr id="56" name="Imagen 55"/>
            <p:cNvPicPr>
              <a:picLocks noChangeAspect="1"/>
            </p:cNvPicPr>
            <p:nvPr/>
          </p:nvPicPr>
          <p:blipFill rotWithShape="1">
            <a:blip r:embed="rId7"/>
            <a:srcRect l="5974" t="6988" r="5240" b="957"/>
            <a:stretch/>
          </p:blipFill>
          <p:spPr>
            <a:xfrm>
              <a:off x="7805686" y="4311875"/>
              <a:ext cx="3079147" cy="1800000"/>
            </a:xfrm>
            <a:prstGeom prst="rect">
              <a:avLst/>
            </a:prstGeom>
          </p:spPr>
        </p:pic>
        <p:sp>
          <p:nvSpPr>
            <p:cNvPr id="57" name="Elipse 56"/>
            <p:cNvSpPr/>
            <p:nvPr/>
          </p:nvSpPr>
          <p:spPr>
            <a:xfrm>
              <a:off x="7995301" y="2843981"/>
              <a:ext cx="288127" cy="31988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</a:t>
              </a:r>
              <a:endParaRPr lang="en-US" dirty="0"/>
            </a:p>
          </p:txBody>
        </p:sp>
        <p:pic>
          <p:nvPicPr>
            <p:cNvPr id="59" name="Imagen 58"/>
            <p:cNvPicPr>
              <a:picLocks noChangeAspect="1"/>
            </p:cNvPicPr>
            <p:nvPr/>
          </p:nvPicPr>
          <p:blipFill rotWithShape="1">
            <a:blip r:embed="rId8"/>
            <a:srcRect l="6813" t="6915" r="6699" b="4088"/>
            <a:stretch/>
          </p:blipFill>
          <p:spPr>
            <a:xfrm>
              <a:off x="4695489" y="4330248"/>
              <a:ext cx="3002272" cy="1800000"/>
            </a:xfrm>
            <a:prstGeom prst="rect">
              <a:avLst/>
            </a:prstGeom>
          </p:spPr>
        </p:pic>
        <p:sp>
          <p:nvSpPr>
            <p:cNvPr id="58" name="Elipse 57"/>
            <p:cNvSpPr/>
            <p:nvPr/>
          </p:nvSpPr>
          <p:spPr>
            <a:xfrm>
              <a:off x="4907526" y="4573294"/>
              <a:ext cx="288127" cy="31988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</a:t>
              </a:r>
              <a:endParaRPr lang="en-US" dirty="0"/>
            </a:p>
          </p:txBody>
        </p:sp>
        <p:cxnSp>
          <p:nvCxnSpPr>
            <p:cNvPr id="60" name="Conector recto 59"/>
            <p:cNvCxnSpPr/>
            <p:nvPr/>
          </p:nvCxnSpPr>
          <p:spPr>
            <a:xfrm>
              <a:off x="903642" y="3991424"/>
              <a:ext cx="1639107" cy="326314"/>
            </a:xfrm>
            <a:prstGeom prst="line">
              <a:avLst/>
            </a:prstGeom>
            <a:ln w="635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Elipse 62"/>
            <p:cNvSpPr/>
            <p:nvPr/>
          </p:nvSpPr>
          <p:spPr>
            <a:xfrm>
              <a:off x="2542749" y="4863373"/>
              <a:ext cx="288127" cy="31988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</a:t>
              </a:r>
              <a:endParaRPr lang="en-US" dirty="0"/>
            </a:p>
          </p:txBody>
        </p:sp>
        <p:sp>
          <p:nvSpPr>
            <p:cNvPr id="64" name="Elipse 63"/>
            <p:cNvSpPr/>
            <p:nvPr/>
          </p:nvSpPr>
          <p:spPr>
            <a:xfrm>
              <a:off x="7995301" y="4573294"/>
              <a:ext cx="288127" cy="31988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</a:t>
              </a:r>
              <a:endParaRPr lang="en-US" dirty="0"/>
            </a:p>
          </p:txBody>
        </p:sp>
        <p:sp>
          <p:nvSpPr>
            <p:cNvPr id="97" name="CuadroTexto 96"/>
            <p:cNvSpPr txBox="1"/>
            <p:nvPr/>
          </p:nvSpPr>
          <p:spPr>
            <a:xfrm>
              <a:off x="4746540" y="1363865"/>
              <a:ext cx="9845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 smtClean="0">
                  <a:solidFill>
                    <a:schemeClr val="accent2">
                      <a:lumMod val="50000"/>
                    </a:schemeClr>
                  </a:solidFill>
                </a:rPr>
                <a:t>No </a:t>
              </a:r>
              <a:r>
                <a:rPr lang="es-MX" dirty="0" err="1" smtClean="0">
                  <a:solidFill>
                    <a:schemeClr val="accent2">
                      <a:lumMod val="50000"/>
                    </a:schemeClr>
                  </a:solidFill>
                </a:rPr>
                <a:t>LoS</a:t>
              </a:r>
              <a:r>
                <a:rPr lang="es-MX" dirty="0" smtClean="0">
                  <a:solidFill>
                    <a:schemeClr val="accent2">
                      <a:lumMod val="50000"/>
                    </a:schemeClr>
                  </a:solidFill>
                </a:rPr>
                <a:t> </a:t>
              </a:r>
              <a:endParaRPr lang="es-MX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98" name="CuadroTexto 97"/>
            <p:cNvSpPr txBox="1"/>
            <p:nvPr/>
          </p:nvSpPr>
          <p:spPr>
            <a:xfrm>
              <a:off x="4695489" y="3169958"/>
              <a:ext cx="923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 err="1" smtClean="0">
                  <a:solidFill>
                    <a:schemeClr val="accent2">
                      <a:lumMod val="50000"/>
                    </a:schemeClr>
                  </a:solidFill>
                </a:rPr>
                <a:t>LoS</a:t>
              </a:r>
              <a:r>
                <a:rPr lang="es-MX" dirty="0" smtClean="0">
                  <a:solidFill>
                    <a:schemeClr val="accent2">
                      <a:lumMod val="50000"/>
                    </a:schemeClr>
                  </a:solidFill>
                </a:rPr>
                <a:t> OK</a:t>
              </a:r>
              <a:endParaRPr lang="es-MX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99" name="CuadroTexto 98"/>
            <p:cNvSpPr txBox="1"/>
            <p:nvPr/>
          </p:nvSpPr>
          <p:spPr>
            <a:xfrm>
              <a:off x="7791344" y="4838648"/>
              <a:ext cx="923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 err="1" smtClean="0">
                  <a:solidFill>
                    <a:schemeClr val="accent2">
                      <a:lumMod val="50000"/>
                    </a:schemeClr>
                  </a:solidFill>
                </a:rPr>
                <a:t>LoS</a:t>
              </a:r>
              <a:r>
                <a:rPr lang="es-MX" dirty="0" smtClean="0">
                  <a:solidFill>
                    <a:schemeClr val="accent2">
                      <a:lumMod val="50000"/>
                    </a:schemeClr>
                  </a:solidFill>
                </a:rPr>
                <a:t> OK</a:t>
              </a:r>
              <a:endParaRPr lang="es-MX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00" name="CuadroTexto 99"/>
            <p:cNvSpPr txBox="1"/>
            <p:nvPr/>
          </p:nvSpPr>
          <p:spPr>
            <a:xfrm>
              <a:off x="7760886" y="1328480"/>
              <a:ext cx="9845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 smtClean="0">
                  <a:solidFill>
                    <a:schemeClr val="accent2">
                      <a:lumMod val="50000"/>
                    </a:schemeClr>
                  </a:solidFill>
                </a:rPr>
                <a:t>No </a:t>
              </a:r>
              <a:r>
                <a:rPr lang="es-MX" dirty="0" err="1" smtClean="0">
                  <a:solidFill>
                    <a:schemeClr val="accent2">
                      <a:lumMod val="50000"/>
                    </a:schemeClr>
                  </a:solidFill>
                </a:rPr>
                <a:t>LoS</a:t>
              </a:r>
              <a:r>
                <a:rPr lang="es-MX" dirty="0" smtClean="0">
                  <a:solidFill>
                    <a:schemeClr val="accent2">
                      <a:lumMod val="50000"/>
                    </a:schemeClr>
                  </a:solidFill>
                </a:rPr>
                <a:t> </a:t>
              </a:r>
              <a:endParaRPr lang="es-MX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01" name="CuadroTexto 100"/>
            <p:cNvSpPr txBox="1"/>
            <p:nvPr/>
          </p:nvSpPr>
          <p:spPr>
            <a:xfrm>
              <a:off x="4663407" y="4939347"/>
              <a:ext cx="9845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 smtClean="0">
                  <a:solidFill>
                    <a:schemeClr val="accent2">
                      <a:lumMod val="50000"/>
                    </a:schemeClr>
                  </a:solidFill>
                </a:rPr>
                <a:t>No </a:t>
              </a:r>
              <a:r>
                <a:rPr lang="es-MX" dirty="0" err="1" smtClean="0">
                  <a:solidFill>
                    <a:schemeClr val="accent2">
                      <a:lumMod val="50000"/>
                    </a:schemeClr>
                  </a:solidFill>
                </a:rPr>
                <a:t>LoS</a:t>
              </a:r>
              <a:r>
                <a:rPr lang="es-MX" dirty="0" smtClean="0">
                  <a:solidFill>
                    <a:schemeClr val="accent2">
                      <a:lumMod val="50000"/>
                    </a:schemeClr>
                  </a:solidFill>
                </a:rPr>
                <a:t> </a:t>
              </a:r>
              <a:endParaRPr lang="es-MX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02" name="CuadroTexto 101"/>
            <p:cNvSpPr txBox="1"/>
            <p:nvPr/>
          </p:nvSpPr>
          <p:spPr>
            <a:xfrm>
              <a:off x="7807601" y="3136600"/>
              <a:ext cx="923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 err="1" smtClean="0">
                  <a:solidFill>
                    <a:schemeClr val="accent2">
                      <a:lumMod val="50000"/>
                    </a:schemeClr>
                  </a:solidFill>
                </a:rPr>
                <a:t>LoS</a:t>
              </a:r>
              <a:r>
                <a:rPr lang="es-MX" dirty="0" smtClean="0">
                  <a:solidFill>
                    <a:schemeClr val="accent2">
                      <a:lumMod val="50000"/>
                    </a:schemeClr>
                  </a:solidFill>
                </a:rPr>
                <a:t> OK</a:t>
              </a:r>
              <a:endParaRPr lang="es-MX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44" name="Título 2"/>
          <p:cNvSpPr>
            <a:spLocks noGrp="1"/>
          </p:cNvSpPr>
          <p:nvPr>
            <p:ph type="title"/>
          </p:nvPr>
        </p:nvSpPr>
        <p:spPr>
          <a:xfrm>
            <a:off x="1" y="332115"/>
            <a:ext cx="12191999" cy="547464"/>
          </a:xfrm>
        </p:spPr>
        <p:txBody>
          <a:bodyPr>
            <a:normAutofit fontScale="90000"/>
          </a:bodyPr>
          <a:lstStyle/>
          <a:p>
            <a:r>
              <a:rPr lang="en-US" dirty="0"/>
              <a:t>Figure 20. MW Technology Evaluation into Design Example</a:t>
            </a:r>
          </a:p>
        </p:txBody>
      </p:sp>
    </p:spTree>
    <p:extLst>
      <p:ext uri="{BB962C8B-B14F-4D97-AF65-F5344CB8AC3E}">
        <p14:creationId xmlns:p14="http://schemas.microsoft.com/office/powerpoint/2010/main" val="181223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2066925" y="1416676"/>
            <a:ext cx="8058150" cy="4493788"/>
            <a:chOff x="2066925" y="1287887"/>
            <a:chExt cx="8058150" cy="4493788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2"/>
            <a:srcRect t="4496"/>
            <a:stretch/>
          </p:blipFill>
          <p:spPr>
            <a:xfrm>
              <a:off x="2066925" y="1287887"/>
              <a:ext cx="8058150" cy="4493788"/>
            </a:xfrm>
            <a:prstGeom prst="rect">
              <a:avLst/>
            </a:prstGeom>
          </p:spPr>
        </p:pic>
        <p:grpSp>
          <p:nvGrpSpPr>
            <p:cNvPr id="6" name="Grupo 5"/>
            <p:cNvGrpSpPr/>
            <p:nvPr/>
          </p:nvGrpSpPr>
          <p:grpSpPr>
            <a:xfrm>
              <a:off x="5863110" y="4501840"/>
              <a:ext cx="144000" cy="144000"/>
              <a:chOff x="4313710" y="5174940"/>
              <a:chExt cx="144000" cy="144000"/>
            </a:xfrm>
          </p:grpSpPr>
          <p:sp>
            <p:nvSpPr>
              <p:cNvPr id="4" name="Elipse 3"/>
              <p:cNvSpPr/>
              <p:nvPr/>
            </p:nvSpPr>
            <p:spPr>
              <a:xfrm>
                <a:off x="4313710" y="5174940"/>
                <a:ext cx="144000" cy="14400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" name="Elipse 4"/>
              <p:cNvSpPr/>
              <p:nvPr/>
            </p:nvSpPr>
            <p:spPr>
              <a:xfrm>
                <a:off x="4368902" y="5231046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7" name="Rectángulo 6"/>
            <p:cNvSpPr/>
            <p:nvPr/>
          </p:nvSpPr>
          <p:spPr>
            <a:xfrm>
              <a:off x="2136214" y="4344651"/>
              <a:ext cx="1828803" cy="13135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Legend</a:t>
              </a:r>
            </a:p>
            <a:p>
              <a:pPr algn="ctr"/>
              <a:endPara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RAN Nodes</a:t>
              </a:r>
            </a:p>
            <a:p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SAT Footprint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Elipse 7"/>
            <p:cNvSpPr/>
            <p:nvPr/>
          </p:nvSpPr>
          <p:spPr>
            <a:xfrm>
              <a:off x="2251411" y="4857440"/>
              <a:ext cx="144000" cy="144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" name="Elipse 10"/>
            <p:cNvSpPr/>
            <p:nvPr/>
          </p:nvSpPr>
          <p:spPr>
            <a:xfrm>
              <a:off x="2306603" y="4913546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" name="Rectángulo 12"/>
            <p:cNvSpPr/>
            <p:nvPr/>
          </p:nvSpPr>
          <p:spPr>
            <a:xfrm>
              <a:off x="2190750" y="5079206"/>
              <a:ext cx="266700" cy="13811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0" name="Título 2"/>
          <p:cNvSpPr>
            <a:spLocks noGrp="1"/>
          </p:cNvSpPr>
          <p:nvPr>
            <p:ph type="title"/>
          </p:nvPr>
        </p:nvSpPr>
        <p:spPr>
          <a:xfrm>
            <a:off x="-1587" y="740423"/>
            <a:ext cx="12191999" cy="547464"/>
          </a:xfrm>
        </p:spPr>
        <p:txBody>
          <a:bodyPr>
            <a:normAutofit fontScale="90000"/>
          </a:bodyPr>
          <a:lstStyle/>
          <a:p>
            <a:r>
              <a:rPr lang="en-US" dirty="0"/>
              <a:t>Figure 22. Satellite Technology Evaluation into Design Example</a:t>
            </a:r>
          </a:p>
        </p:txBody>
      </p:sp>
    </p:spTree>
    <p:extLst>
      <p:ext uri="{BB962C8B-B14F-4D97-AF65-F5344CB8AC3E}">
        <p14:creationId xmlns:p14="http://schemas.microsoft.com/office/powerpoint/2010/main" val="142558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23. Examples of transport network topologies</a:t>
            </a:r>
          </a:p>
        </p:txBody>
      </p:sp>
      <p:grpSp>
        <p:nvGrpSpPr>
          <p:cNvPr id="2" name="Grupo 1"/>
          <p:cNvGrpSpPr/>
          <p:nvPr/>
        </p:nvGrpSpPr>
        <p:grpSpPr>
          <a:xfrm>
            <a:off x="3196590" y="1827064"/>
            <a:ext cx="5798820" cy="2065020"/>
            <a:chOff x="807720" y="2174793"/>
            <a:chExt cx="5798820" cy="2065020"/>
          </a:xfrm>
        </p:grpSpPr>
        <p:pic>
          <p:nvPicPr>
            <p:cNvPr id="40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1910" y="2355014"/>
              <a:ext cx="244806" cy="244806"/>
            </a:xfrm>
            <a:prstGeom prst="rect">
              <a:avLst/>
            </a:prstGeom>
          </p:spPr>
        </p:pic>
        <p:pic>
          <p:nvPicPr>
            <p:cNvPr id="41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1910" y="2646875"/>
              <a:ext cx="244806" cy="244806"/>
            </a:xfrm>
            <a:prstGeom prst="rect">
              <a:avLst/>
            </a:prstGeom>
          </p:spPr>
        </p:pic>
        <p:pic>
          <p:nvPicPr>
            <p:cNvPr id="42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1910" y="2938736"/>
              <a:ext cx="244806" cy="244806"/>
            </a:xfrm>
            <a:prstGeom prst="rect">
              <a:avLst/>
            </a:prstGeom>
          </p:spPr>
        </p:pic>
        <p:pic>
          <p:nvPicPr>
            <p:cNvPr id="4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1910" y="3230597"/>
              <a:ext cx="244806" cy="244806"/>
            </a:xfrm>
            <a:prstGeom prst="rect">
              <a:avLst/>
            </a:prstGeom>
          </p:spPr>
        </p:pic>
        <p:pic>
          <p:nvPicPr>
            <p:cNvPr id="46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1910" y="3814319"/>
              <a:ext cx="244806" cy="244806"/>
            </a:xfrm>
            <a:prstGeom prst="rect">
              <a:avLst/>
            </a:prstGeom>
          </p:spPr>
        </p:pic>
        <p:pic>
          <p:nvPicPr>
            <p:cNvPr id="49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1910" y="3522458"/>
              <a:ext cx="244806" cy="244806"/>
            </a:xfrm>
            <a:prstGeom prst="rect">
              <a:avLst/>
            </a:prstGeom>
          </p:spPr>
        </p:pic>
        <p:pic>
          <p:nvPicPr>
            <p:cNvPr id="5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3028" y="2647444"/>
              <a:ext cx="244806" cy="244806"/>
            </a:xfrm>
            <a:prstGeom prst="rect">
              <a:avLst/>
            </a:prstGeom>
          </p:spPr>
        </p:pic>
        <p:pic>
          <p:nvPicPr>
            <p:cNvPr id="5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3028" y="3116431"/>
              <a:ext cx="244806" cy="244806"/>
            </a:xfrm>
            <a:prstGeom prst="rect">
              <a:avLst/>
            </a:prstGeom>
          </p:spPr>
        </p:pic>
        <p:pic>
          <p:nvPicPr>
            <p:cNvPr id="56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1608" y="3522458"/>
              <a:ext cx="244806" cy="244806"/>
            </a:xfrm>
            <a:prstGeom prst="rect">
              <a:avLst/>
            </a:prstGeom>
          </p:spPr>
        </p:pic>
        <p:pic>
          <p:nvPicPr>
            <p:cNvPr id="57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5770" y="3116431"/>
              <a:ext cx="244806" cy="244806"/>
            </a:xfrm>
            <a:prstGeom prst="rect">
              <a:avLst/>
            </a:prstGeom>
          </p:spPr>
        </p:pic>
        <p:cxnSp>
          <p:nvCxnSpPr>
            <p:cNvPr id="10" name="Conector recto 9"/>
            <p:cNvCxnSpPr>
              <a:stCxn id="40" idx="3"/>
              <a:endCxn id="54" idx="1"/>
            </p:cNvCxnSpPr>
            <p:nvPr/>
          </p:nvCxnSpPr>
          <p:spPr>
            <a:xfrm>
              <a:off x="4096716" y="2477417"/>
              <a:ext cx="466312" cy="29243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57"/>
            <p:cNvCxnSpPr>
              <a:stCxn id="41" idx="3"/>
              <a:endCxn id="54" idx="1"/>
            </p:cNvCxnSpPr>
            <p:nvPr/>
          </p:nvCxnSpPr>
          <p:spPr>
            <a:xfrm>
              <a:off x="4096716" y="2769278"/>
              <a:ext cx="466312" cy="569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58"/>
            <p:cNvCxnSpPr>
              <a:stCxn id="42" idx="3"/>
              <a:endCxn id="55" idx="1"/>
            </p:cNvCxnSpPr>
            <p:nvPr/>
          </p:nvCxnSpPr>
          <p:spPr>
            <a:xfrm>
              <a:off x="4096716" y="3061139"/>
              <a:ext cx="466312" cy="177695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59"/>
            <p:cNvCxnSpPr>
              <a:stCxn id="45" idx="3"/>
              <a:endCxn id="55" idx="1"/>
            </p:cNvCxnSpPr>
            <p:nvPr/>
          </p:nvCxnSpPr>
          <p:spPr>
            <a:xfrm flipV="1">
              <a:off x="4096716" y="3238834"/>
              <a:ext cx="466312" cy="114166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cto 64"/>
            <p:cNvCxnSpPr>
              <a:stCxn id="49" idx="3"/>
              <a:endCxn id="56" idx="1"/>
            </p:cNvCxnSpPr>
            <p:nvPr/>
          </p:nvCxnSpPr>
          <p:spPr>
            <a:xfrm>
              <a:off x="4096716" y="3644861"/>
              <a:ext cx="454892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67"/>
            <p:cNvCxnSpPr>
              <a:stCxn id="46" idx="3"/>
              <a:endCxn id="56" idx="1"/>
            </p:cNvCxnSpPr>
            <p:nvPr/>
          </p:nvCxnSpPr>
          <p:spPr>
            <a:xfrm flipV="1">
              <a:off x="4096716" y="3644861"/>
              <a:ext cx="454892" cy="291861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recto 78"/>
            <p:cNvCxnSpPr>
              <a:stCxn id="54" idx="3"/>
              <a:endCxn id="57" idx="1"/>
            </p:cNvCxnSpPr>
            <p:nvPr/>
          </p:nvCxnSpPr>
          <p:spPr>
            <a:xfrm>
              <a:off x="4807834" y="2769847"/>
              <a:ext cx="447936" cy="468987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cto 79"/>
            <p:cNvCxnSpPr>
              <a:stCxn id="55" idx="3"/>
              <a:endCxn id="57" idx="1"/>
            </p:cNvCxnSpPr>
            <p:nvPr/>
          </p:nvCxnSpPr>
          <p:spPr>
            <a:xfrm>
              <a:off x="4807834" y="3238834"/>
              <a:ext cx="447936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cto 80"/>
            <p:cNvCxnSpPr>
              <a:stCxn id="56" idx="3"/>
              <a:endCxn id="57" idx="1"/>
            </p:cNvCxnSpPr>
            <p:nvPr/>
          </p:nvCxnSpPr>
          <p:spPr>
            <a:xfrm flipV="1">
              <a:off x="4796414" y="3238834"/>
              <a:ext cx="459356" cy="406027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3" name="Picture 4" descr="C:\Users\ecoffey\AppData\Local\Temp\Rar$DRa0.400\30009_Device_cloud_white_default_256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7532" y="2646875"/>
              <a:ext cx="962372" cy="962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6438" y="2355014"/>
              <a:ext cx="244806" cy="244806"/>
            </a:xfrm>
            <a:prstGeom prst="rect">
              <a:avLst/>
            </a:prstGeom>
          </p:spPr>
        </p:pic>
        <p:pic>
          <p:nvPicPr>
            <p:cNvPr id="8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6438" y="2646875"/>
              <a:ext cx="244806" cy="244806"/>
            </a:xfrm>
            <a:prstGeom prst="rect">
              <a:avLst/>
            </a:prstGeom>
          </p:spPr>
        </p:pic>
        <p:pic>
          <p:nvPicPr>
            <p:cNvPr id="86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6438" y="2938736"/>
              <a:ext cx="244806" cy="244806"/>
            </a:xfrm>
            <a:prstGeom prst="rect">
              <a:avLst/>
            </a:prstGeom>
          </p:spPr>
        </p:pic>
        <p:pic>
          <p:nvPicPr>
            <p:cNvPr id="87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6438" y="3230597"/>
              <a:ext cx="244806" cy="244806"/>
            </a:xfrm>
            <a:prstGeom prst="rect">
              <a:avLst/>
            </a:prstGeom>
          </p:spPr>
        </p:pic>
        <p:pic>
          <p:nvPicPr>
            <p:cNvPr id="88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6438" y="3814319"/>
              <a:ext cx="244806" cy="244806"/>
            </a:xfrm>
            <a:prstGeom prst="rect">
              <a:avLst/>
            </a:prstGeom>
          </p:spPr>
        </p:pic>
        <p:pic>
          <p:nvPicPr>
            <p:cNvPr id="89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6438" y="3522458"/>
              <a:ext cx="244806" cy="244806"/>
            </a:xfrm>
            <a:prstGeom prst="rect">
              <a:avLst/>
            </a:prstGeom>
          </p:spPr>
        </p:pic>
        <p:pic>
          <p:nvPicPr>
            <p:cNvPr id="93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0738" y="3116431"/>
              <a:ext cx="244806" cy="244806"/>
            </a:xfrm>
            <a:prstGeom prst="rect">
              <a:avLst/>
            </a:prstGeom>
          </p:spPr>
        </p:pic>
        <p:cxnSp>
          <p:nvCxnSpPr>
            <p:cNvPr id="94" name="Conector recto 93"/>
            <p:cNvCxnSpPr>
              <a:stCxn id="84" idx="3"/>
              <a:endCxn id="93" idx="1"/>
            </p:cNvCxnSpPr>
            <p:nvPr/>
          </p:nvCxnSpPr>
          <p:spPr>
            <a:xfrm>
              <a:off x="1451244" y="2477417"/>
              <a:ext cx="869494" cy="761417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94"/>
            <p:cNvCxnSpPr>
              <a:stCxn id="85" idx="3"/>
              <a:endCxn id="93" idx="1"/>
            </p:cNvCxnSpPr>
            <p:nvPr/>
          </p:nvCxnSpPr>
          <p:spPr>
            <a:xfrm>
              <a:off x="1451244" y="2769278"/>
              <a:ext cx="869494" cy="469556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95"/>
            <p:cNvCxnSpPr>
              <a:stCxn id="86" idx="3"/>
              <a:endCxn id="93" idx="1"/>
            </p:cNvCxnSpPr>
            <p:nvPr/>
          </p:nvCxnSpPr>
          <p:spPr>
            <a:xfrm>
              <a:off x="1451244" y="3061139"/>
              <a:ext cx="869494" cy="177695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cto 96"/>
            <p:cNvCxnSpPr>
              <a:stCxn id="87" idx="3"/>
              <a:endCxn id="93" idx="1"/>
            </p:cNvCxnSpPr>
            <p:nvPr/>
          </p:nvCxnSpPr>
          <p:spPr>
            <a:xfrm flipV="1">
              <a:off x="1451244" y="3238834"/>
              <a:ext cx="869494" cy="114166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cto 97"/>
            <p:cNvCxnSpPr>
              <a:stCxn id="89" idx="3"/>
              <a:endCxn id="93" idx="1"/>
            </p:cNvCxnSpPr>
            <p:nvPr/>
          </p:nvCxnSpPr>
          <p:spPr>
            <a:xfrm flipV="1">
              <a:off x="1451244" y="3238834"/>
              <a:ext cx="869494" cy="406027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cto 98"/>
            <p:cNvCxnSpPr>
              <a:stCxn id="88" idx="3"/>
              <a:endCxn id="93" idx="1"/>
            </p:cNvCxnSpPr>
            <p:nvPr/>
          </p:nvCxnSpPr>
          <p:spPr>
            <a:xfrm flipV="1">
              <a:off x="1451244" y="3238834"/>
              <a:ext cx="869494" cy="697888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" name="Picture 4" descr="C:\Users\ecoffey\AppData\Local\Temp\Rar$DRa0.400\30009_Device_cloud_white_default_256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5544" y="2646875"/>
              <a:ext cx="962372" cy="962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Rectángulo 109"/>
            <p:cNvSpPr/>
            <p:nvPr/>
          </p:nvSpPr>
          <p:spPr>
            <a:xfrm>
              <a:off x="807720" y="2174793"/>
              <a:ext cx="5798820" cy="2065020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112" name="Conector recto 111"/>
            <p:cNvCxnSpPr/>
            <p:nvPr/>
          </p:nvCxnSpPr>
          <p:spPr>
            <a:xfrm>
              <a:off x="3723120" y="2174793"/>
              <a:ext cx="0" cy="206502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257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1C15D1-0569-4F37-B78B-86A0A9C32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1. Module </a:t>
            </a:r>
            <a:r>
              <a:rPr lang="en-US" dirty="0" smtClean="0"/>
              <a:t>Framework (Updated)</a:t>
            </a:r>
            <a:endParaRPr lang="en-US" dirty="0"/>
          </a:p>
        </p:txBody>
      </p:sp>
      <p:grpSp>
        <p:nvGrpSpPr>
          <p:cNvPr id="11" name="Grupo 10"/>
          <p:cNvGrpSpPr/>
          <p:nvPr/>
        </p:nvGrpSpPr>
        <p:grpSpPr>
          <a:xfrm>
            <a:off x="355948" y="988819"/>
            <a:ext cx="11367699" cy="5042915"/>
            <a:chOff x="355948" y="988819"/>
            <a:chExt cx="11367699" cy="5042915"/>
          </a:xfrm>
        </p:grpSpPr>
        <p:sp>
          <p:nvSpPr>
            <p:cNvPr id="5" name="Rectangle: Rounded Corners 4">
              <a:extLst>
                <a:ext uri="{FF2B5EF4-FFF2-40B4-BE49-F238E27FC236}">
                  <a16:creationId xmlns="" xmlns:a16="http://schemas.microsoft.com/office/drawing/2014/main" id="{192F66C4-738A-421B-BBBD-4403CD9CB425}"/>
                </a:ext>
              </a:extLst>
            </p:cNvPr>
            <p:cNvSpPr/>
            <p:nvPr/>
          </p:nvSpPr>
          <p:spPr>
            <a:xfrm>
              <a:off x="520716" y="3093109"/>
              <a:ext cx="11202931" cy="4320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Supply Chain Management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628B825B-BF8A-431B-B67A-943B0DA9815D}"/>
                </a:ext>
              </a:extLst>
            </p:cNvPr>
            <p:cNvSpPr/>
            <p:nvPr/>
          </p:nvSpPr>
          <p:spPr>
            <a:xfrm>
              <a:off x="529187" y="2824510"/>
              <a:ext cx="8952931" cy="900752"/>
            </a:xfrm>
            <a:custGeom>
              <a:avLst/>
              <a:gdLst>
                <a:gd name="connsiteX0" fmla="*/ 0 w 6482686"/>
                <a:gd name="connsiteY0" fmla="*/ 0 h 887104"/>
                <a:gd name="connsiteX1" fmla="*/ 914400 w 6482686"/>
                <a:gd name="connsiteY1" fmla="*/ 873456 h 887104"/>
                <a:gd name="connsiteX2" fmla="*/ 6482686 w 6482686"/>
                <a:gd name="connsiteY2" fmla="*/ 887104 h 887104"/>
                <a:gd name="connsiteX3" fmla="*/ 1801504 w 6482686"/>
                <a:gd name="connsiteY3" fmla="*/ 81886 h 887104"/>
                <a:gd name="connsiteX4" fmla="*/ 0 w 6482686"/>
                <a:gd name="connsiteY4" fmla="*/ 0 h 887104"/>
                <a:gd name="connsiteX0" fmla="*/ 0 w 8952931"/>
                <a:gd name="connsiteY0" fmla="*/ 0 h 900752"/>
                <a:gd name="connsiteX1" fmla="*/ 914400 w 8952931"/>
                <a:gd name="connsiteY1" fmla="*/ 873456 h 900752"/>
                <a:gd name="connsiteX2" fmla="*/ 8952931 w 8952931"/>
                <a:gd name="connsiteY2" fmla="*/ 900752 h 900752"/>
                <a:gd name="connsiteX3" fmla="*/ 1801504 w 8952931"/>
                <a:gd name="connsiteY3" fmla="*/ 81886 h 900752"/>
                <a:gd name="connsiteX4" fmla="*/ 0 w 8952931"/>
                <a:gd name="connsiteY4" fmla="*/ 0 h 900752"/>
                <a:gd name="connsiteX0" fmla="*/ 0 w 8952931"/>
                <a:gd name="connsiteY0" fmla="*/ 0 h 900752"/>
                <a:gd name="connsiteX1" fmla="*/ 1733266 w 8952931"/>
                <a:gd name="connsiteY1" fmla="*/ 859808 h 900752"/>
                <a:gd name="connsiteX2" fmla="*/ 8952931 w 8952931"/>
                <a:gd name="connsiteY2" fmla="*/ 900752 h 900752"/>
                <a:gd name="connsiteX3" fmla="*/ 1801504 w 8952931"/>
                <a:gd name="connsiteY3" fmla="*/ 81886 h 900752"/>
                <a:gd name="connsiteX4" fmla="*/ 0 w 8952931"/>
                <a:gd name="connsiteY4" fmla="*/ 0 h 900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52931" h="900752">
                  <a:moveTo>
                    <a:pt x="0" y="0"/>
                  </a:moveTo>
                  <a:lnTo>
                    <a:pt x="1733266" y="859808"/>
                  </a:lnTo>
                  <a:lnTo>
                    <a:pt x="8952931" y="900752"/>
                  </a:lnTo>
                  <a:lnTo>
                    <a:pt x="1801504" y="8188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accent2">
                    <a:lumMod val="50000"/>
                    <a:alpha val="71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="" xmlns:a16="http://schemas.microsoft.com/office/drawing/2014/main" id="{9FB645E6-E146-4984-8C7B-A611E7D9DCB3}"/>
                </a:ext>
              </a:extLst>
            </p:cNvPr>
            <p:cNvSpPr/>
            <p:nvPr/>
          </p:nvSpPr>
          <p:spPr>
            <a:xfrm>
              <a:off x="520716" y="988819"/>
              <a:ext cx="11202931" cy="4320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Strategic Plan &amp; Scope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="" xmlns:a16="http://schemas.microsoft.com/office/drawing/2014/main" id="{5421C347-4710-4BA3-99FE-B47F06CA2805}"/>
                </a:ext>
              </a:extLst>
            </p:cNvPr>
            <p:cNvSpPr/>
            <p:nvPr/>
          </p:nvSpPr>
          <p:spPr>
            <a:xfrm>
              <a:off x="520717" y="2165723"/>
              <a:ext cx="1944000" cy="756000"/>
            </a:xfrm>
            <a:prstGeom prst="roundRect">
              <a:avLst>
                <a:gd name="adj" fmla="val 11958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Network Design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="" xmlns:a16="http://schemas.microsoft.com/office/drawing/2014/main" id="{3E55FD85-80D3-4AD8-8C5A-15B40CC36F6E}"/>
                </a:ext>
              </a:extLst>
            </p:cNvPr>
            <p:cNvSpPr/>
            <p:nvPr/>
          </p:nvSpPr>
          <p:spPr>
            <a:xfrm>
              <a:off x="2835450" y="2165723"/>
              <a:ext cx="1944000" cy="756000"/>
            </a:xfrm>
            <a:prstGeom prst="roundRect">
              <a:avLst>
                <a:gd name="adj" fmla="val 12455"/>
              </a:avLst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Deployment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="" xmlns:a16="http://schemas.microsoft.com/office/drawing/2014/main" id="{DE26666B-ACF0-4EFA-A2C3-AB321B4CE02B}"/>
                </a:ext>
              </a:extLst>
            </p:cNvPr>
            <p:cNvSpPr/>
            <p:nvPr/>
          </p:nvSpPr>
          <p:spPr>
            <a:xfrm>
              <a:off x="520716" y="1578093"/>
              <a:ext cx="11202931" cy="4320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High Level Network Architecture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="" xmlns:a16="http://schemas.microsoft.com/office/drawing/2014/main" id="{A684D9C1-A5B9-4E51-B252-B27A7B9B1A09}"/>
                </a:ext>
              </a:extLst>
            </p:cNvPr>
            <p:cNvSpPr/>
            <p:nvPr/>
          </p:nvSpPr>
          <p:spPr>
            <a:xfrm>
              <a:off x="7464916" y="2165723"/>
              <a:ext cx="1944000" cy="756000"/>
            </a:xfrm>
            <a:prstGeom prst="roundRect">
              <a:avLst>
                <a:gd name="adj" fmla="val 10598"/>
              </a:avLst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Field Maintenance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="" xmlns:a16="http://schemas.microsoft.com/office/drawing/2014/main" id="{90FC0852-5D2B-44B0-ADB7-6045DA41ABBD}"/>
                </a:ext>
              </a:extLst>
            </p:cNvPr>
            <p:cNvSpPr/>
            <p:nvPr/>
          </p:nvSpPr>
          <p:spPr>
            <a:xfrm>
              <a:off x="5150183" y="2165723"/>
              <a:ext cx="1944000" cy="756000"/>
            </a:xfrm>
            <a:prstGeom prst="roundRect">
              <a:avLst>
                <a:gd name="adj" fmla="val 11051"/>
              </a:avLst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Operations &amp; Maintenance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="" xmlns:a16="http://schemas.microsoft.com/office/drawing/2014/main" id="{FC81604C-DE02-4278-9855-FB7E790ACA4E}"/>
                </a:ext>
              </a:extLst>
            </p:cNvPr>
            <p:cNvSpPr/>
            <p:nvPr/>
          </p:nvSpPr>
          <p:spPr>
            <a:xfrm>
              <a:off x="9779647" y="2165723"/>
              <a:ext cx="1944000" cy="756000"/>
            </a:xfrm>
            <a:prstGeom prst="roundRect">
              <a:avLst>
                <a:gd name="adj" fmla="val 9150"/>
              </a:avLst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Post-Launch Engineering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="" xmlns:a16="http://schemas.microsoft.com/office/drawing/2014/main" id="{F149C217-3178-4930-A81F-B75E241C54D8}"/>
                </a:ext>
              </a:extLst>
            </p:cNvPr>
            <p:cNvCxnSpPr>
              <a:stCxn id="4" idx="3"/>
              <a:endCxn id="6" idx="1"/>
            </p:cNvCxnSpPr>
            <p:nvPr/>
          </p:nvCxnSpPr>
          <p:spPr>
            <a:xfrm>
              <a:off x="2464717" y="2543723"/>
              <a:ext cx="370733" cy="0"/>
            </a:xfrm>
            <a:prstGeom prst="straightConnector1">
              <a:avLst/>
            </a:prstGeom>
            <a:ln>
              <a:solidFill>
                <a:schemeClr val="tx2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="" xmlns:a16="http://schemas.microsoft.com/office/drawing/2014/main" id="{5CE140F1-7499-41C0-B074-5B0A3C707EEB}"/>
                </a:ext>
              </a:extLst>
            </p:cNvPr>
            <p:cNvCxnSpPr>
              <a:cxnSpLocks/>
              <a:stCxn id="6" idx="3"/>
              <a:endCxn id="9" idx="1"/>
            </p:cNvCxnSpPr>
            <p:nvPr/>
          </p:nvCxnSpPr>
          <p:spPr>
            <a:xfrm>
              <a:off x="4779450" y="2543723"/>
              <a:ext cx="370733" cy="0"/>
            </a:xfrm>
            <a:prstGeom prst="straightConnector1">
              <a:avLst/>
            </a:prstGeom>
            <a:ln>
              <a:solidFill>
                <a:schemeClr val="tx2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="" xmlns:a16="http://schemas.microsoft.com/office/drawing/2014/main" id="{FDC6AA4F-02D0-4A2B-BE6B-1CD54DCB0E05}"/>
                </a:ext>
              </a:extLst>
            </p:cNvPr>
            <p:cNvCxnSpPr>
              <a:cxnSpLocks/>
              <a:stCxn id="9" idx="3"/>
              <a:endCxn id="8" idx="1"/>
            </p:cNvCxnSpPr>
            <p:nvPr/>
          </p:nvCxnSpPr>
          <p:spPr>
            <a:xfrm>
              <a:off x="7094183" y="2543723"/>
              <a:ext cx="370733" cy="0"/>
            </a:xfrm>
            <a:prstGeom prst="straightConnector1">
              <a:avLst/>
            </a:prstGeom>
            <a:ln>
              <a:solidFill>
                <a:schemeClr val="tx2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="" xmlns:a16="http://schemas.microsoft.com/office/drawing/2014/main" id="{E7C11738-7D43-49B2-97DD-A7FB3E9EBF70}"/>
                </a:ext>
              </a:extLst>
            </p:cNvPr>
            <p:cNvCxnSpPr>
              <a:cxnSpLocks/>
              <a:stCxn id="8" idx="3"/>
              <a:endCxn id="10" idx="1"/>
            </p:cNvCxnSpPr>
            <p:nvPr/>
          </p:nvCxnSpPr>
          <p:spPr>
            <a:xfrm>
              <a:off x="9408916" y="2543723"/>
              <a:ext cx="370731" cy="0"/>
            </a:xfrm>
            <a:prstGeom prst="straightConnector1">
              <a:avLst/>
            </a:prstGeom>
            <a:ln>
              <a:solidFill>
                <a:schemeClr val="tx2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: Rounded Corners 23">
              <a:extLst>
                <a:ext uri="{FF2B5EF4-FFF2-40B4-BE49-F238E27FC236}">
                  <a16:creationId xmlns="" xmlns:a16="http://schemas.microsoft.com/office/drawing/2014/main" id="{65D1B709-2134-43E2-BD7F-D83D22F86931}"/>
                </a:ext>
              </a:extLst>
            </p:cNvPr>
            <p:cNvSpPr/>
            <p:nvPr/>
          </p:nvSpPr>
          <p:spPr>
            <a:xfrm>
              <a:off x="2120940" y="3696495"/>
              <a:ext cx="7456715" cy="2335239"/>
            </a:xfrm>
            <a:prstGeom prst="roundRect">
              <a:avLst>
                <a:gd name="adj" fmla="val 5529"/>
              </a:avLst>
            </a:prstGeom>
            <a:solidFill>
              <a:schemeClr val="bg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b="1" dirty="0">
                  <a:solidFill>
                    <a:schemeClr val="accent1">
                      <a:lumMod val="50000"/>
                    </a:schemeClr>
                  </a:solidFill>
                </a:rPr>
                <a:t>Network Design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="" xmlns:a16="http://schemas.microsoft.com/office/drawing/2014/main" id="{FF5AA0F9-C379-4A1B-B7C8-E455DA38AE88}"/>
                </a:ext>
              </a:extLst>
            </p:cNvPr>
            <p:cNvSpPr/>
            <p:nvPr/>
          </p:nvSpPr>
          <p:spPr>
            <a:xfrm>
              <a:off x="2412984" y="4088222"/>
              <a:ext cx="2405329" cy="432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2">
                      <a:lumMod val="65000"/>
                      <a:lumOff val="35000"/>
                    </a:schemeClr>
                  </a:solidFill>
                </a:rPr>
                <a:t>RAN </a:t>
              </a:r>
              <a:r>
                <a:rPr lang="en-US" sz="1100" dirty="0">
                  <a:solidFill>
                    <a:schemeClr val="tx2">
                      <a:lumMod val="65000"/>
                      <a:lumOff val="35000"/>
                    </a:schemeClr>
                  </a:solidFill>
                </a:rPr>
                <a:t>HLD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="" xmlns:a16="http://schemas.microsoft.com/office/drawing/2014/main" id="{C39DDF0D-6C30-4DBA-A286-FCED8A8DB53B}"/>
                </a:ext>
              </a:extLst>
            </p:cNvPr>
            <p:cNvSpPr/>
            <p:nvPr/>
          </p:nvSpPr>
          <p:spPr>
            <a:xfrm>
              <a:off x="5135641" y="4088222"/>
              <a:ext cx="2405328" cy="432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2">
                      <a:lumMod val="65000"/>
                      <a:lumOff val="35000"/>
                    </a:schemeClr>
                  </a:solidFill>
                </a:rPr>
                <a:t>RAN </a:t>
              </a:r>
              <a:r>
                <a:rPr lang="en-US" sz="1100" dirty="0">
                  <a:solidFill>
                    <a:schemeClr val="tx2">
                      <a:lumMod val="65000"/>
                      <a:lumOff val="35000"/>
                    </a:schemeClr>
                  </a:solidFill>
                </a:rPr>
                <a:t>LLD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="" xmlns:a16="http://schemas.microsoft.com/office/drawing/2014/main" id="{747DB4BA-5A5E-49E5-BC07-F7C1E2E3FA76}"/>
                </a:ext>
              </a:extLst>
            </p:cNvPr>
            <p:cNvSpPr/>
            <p:nvPr/>
          </p:nvSpPr>
          <p:spPr>
            <a:xfrm>
              <a:off x="2412984" y="4759760"/>
              <a:ext cx="2405329" cy="43200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2">
                      <a:lumMod val="65000"/>
                      <a:lumOff val="35000"/>
                    </a:schemeClr>
                  </a:solidFill>
                </a:rPr>
                <a:t>TX </a:t>
              </a:r>
              <a:r>
                <a:rPr lang="en-US" sz="1100" b="1" dirty="0" smtClean="0">
                  <a:solidFill>
                    <a:schemeClr val="tx2">
                      <a:lumMod val="65000"/>
                      <a:lumOff val="35000"/>
                    </a:schemeClr>
                  </a:solidFill>
                </a:rPr>
                <a:t>Network HLD</a:t>
              </a:r>
              <a:endParaRPr lang="en-US" sz="1100" b="1" dirty="0">
                <a:solidFill>
                  <a:schemeClr val="tx2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="" xmlns:a16="http://schemas.microsoft.com/office/drawing/2014/main" id="{187A464C-7633-403F-99AF-05CD0F5CB68C}"/>
                </a:ext>
              </a:extLst>
            </p:cNvPr>
            <p:cNvSpPr/>
            <p:nvPr/>
          </p:nvSpPr>
          <p:spPr>
            <a:xfrm>
              <a:off x="5135641" y="4759760"/>
              <a:ext cx="2405326" cy="432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2">
                      <a:lumMod val="65000"/>
                      <a:lumOff val="35000"/>
                    </a:schemeClr>
                  </a:solidFill>
                </a:rPr>
                <a:t>TX </a:t>
              </a:r>
              <a:r>
                <a:rPr lang="en-US" sz="1100" dirty="0" smtClean="0">
                  <a:solidFill>
                    <a:schemeClr val="tx2">
                      <a:lumMod val="65000"/>
                      <a:lumOff val="35000"/>
                    </a:schemeClr>
                  </a:solidFill>
                </a:rPr>
                <a:t>Network LLD</a:t>
              </a:r>
              <a:endParaRPr lang="en-US" sz="1100" dirty="0">
                <a:solidFill>
                  <a:schemeClr val="tx2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="" xmlns:a16="http://schemas.microsoft.com/office/drawing/2014/main" id="{0EEDA4F8-14EF-4B3F-B464-ABD7C2CE5E35}"/>
                </a:ext>
              </a:extLst>
            </p:cNvPr>
            <p:cNvSpPr/>
            <p:nvPr/>
          </p:nvSpPr>
          <p:spPr>
            <a:xfrm>
              <a:off x="2412984" y="5431299"/>
              <a:ext cx="2405329" cy="432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2">
                      <a:lumMod val="65000"/>
                      <a:lumOff val="35000"/>
                    </a:schemeClr>
                  </a:solidFill>
                </a:rPr>
                <a:t>Mobile Core HLD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="" xmlns:a16="http://schemas.microsoft.com/office/drawing/2014/main" id="{21757C6C-D9D9-4134-A59B-1FDB6296CF83}"/>
                </a:ext>
              </a:extLst>
            </p:cNvPr>
            <p:cNvSpPr/>
            <p:nvPr/>
          </p:nvSpPr>
          <p:spPr>
            <a:xfrm>
              <a:off x="5135640" y="5431299"/>
              <a:ext cx="1044000" cy="432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2">
                      <a:lumMod val="65000"/>
                      <a:lumOff val="35000"/>
                    </a:schemeClr>
                  </a:solidFill>
                </a:rPr>
                <a:t>Mobile Core LLD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="" xmlns:a16="http://schemas.microsoft.com/office/drawing/2014/main" id="{5B61BC97-6DBB-4EC6-9B1A-FA1D6844E718}"/>
                </a:ext>
              </a:extLst>
            </p:cNvPr>
            <p:cNvSpPr/>
            <p:nvPr/>
          </p:nvSpPr>
          <p:spPr>
            <a:xfrm>
              <a:off x="6496968" y="5431299"/>
              <a:ext cx="1044000" cy="432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2">
                      <a:lumMod val="65000"/>
                      <a:lumOff val="35000"/>
                    </a:schemeClr>
                  </a:solidFill>
                </a:rPr>
                <a:t>NFVI </a:t>
              </a:r>
              <a:r>
                <a:rPr lang="en-US" sz="1050" dirty="0">
                  <a:solidFill>
                    <a:schemeClr val="tx2">
                      <a:lumMod val="65000"/>
                      <a:lumOff val="35000"/>
                    </a:schemeClr>
                  </a:solidFill>
                </a:rPr>
                <a:t>Dimensioning</a:t>
              </a:r>
              <a:endParaRPr lang="en-US" sz="1100" dirty="0">
                <a:solidFill>
                  <a:schemeClr val="tx2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="" xmlns:a16="http://schemas.microsoft.com/office/drawing/2014/main" id="{4290961C-83A3-4561-AA5E-702DE33B452F}"/>
                </a:ext>
              </a:extLst>
            </p:cNvPr>
            <p:cNvSpPr/>
            <p:nvPr/>
          </p:nvSpPr>
          <p:spPr>
            <a:xfrm>
              <a:off x="7858297" y="4759760"/>
              <a:ext cx="1440000" cy="432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2">
                      <a:lumMod val="65000"/>
                      <a:lumOff val="35000"/>
                    </a:schemeClr>
                  </a:solidFill>
                </a:rPr>
                <a:t>Civil &amp; Power Design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="" xmlns:a16="http://schemas.microsoft.com/office/drawing/2014/main" id="{5A9908FE-B87D-459F-B395-E1499B16AEE4}"/>
                </a:ext>
              </a:extLst>
            </p:cNvPr>
            <p:cNvCxnSpPr>
              <a:stCxn id="27" idx="3"/>
              <a:endCxn id="28" idx="1"/>
            </p:cNvCxnSpPr>
            <p:nvPr/>
          </p:nvCxnSpPr>
          <p:spPr>
            <a:xfrm>
              <a:off x="4818313" y="4304222"/>
              <a:ext cx="317328" cy="0"/>
            </a:xfrm>
            <a:prstGeom prst="straightConnector1">
              <a:avLst/>
            </a:prstGeom>
            <a:ln>
              <a:solidFill>
                <a:schemeClr val="tx2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="" xmlns:a16="http://schemas.microsoft.com/office/drawing/2014/main" id="{86AD5BC3-3DEC-489D-A171-263332CE1CA2}"/>
                </a:ext>
              </a:extLst>
            </p:cNvPr>
            <p:cNvCxnSpPr>
              <a:cxnSpLocks/>
              <a:stCxn id="29" idx="3"/>
              <a:endCxn id="32" idx="1"/>
            </p:cNvCxnSpPr>
            <p:nvPr/>
          </p:nvCxnSpPr>
          <p:spPr>
            <a:xfrm>
              <a:off x="4818313" y="4975760"/>
              <a:ext cx="317328" cy="0"/>
            </a:xfrm>
            <a:prstGeom prst="straightConnector1">
              <a:avLst/>
            </a:prstGeom>
            <a:ln>
              <a:solidFill>
                <a:schemeClr val="tx2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="" xmlns:a16="http://schemas.microsoft.com/office/drawing/2014/main" id="{1FE4F8C9-89AB-4BF9-9415-30E620AB0C1B}"/>
                </a:ext>
              </a:extLst>
            </p:cNvPr>
            <p:cNvCxnSpPr>
              <a:cxnSpLocks/>
              <a:endCxn id="36" idx="1"/>
            </p:cNvCxnSpPr>
            <p:nvPr/>
          </p:nvCxnSpPr>
          <p:spPr>
            <a:xfrm>
              <a:off x="7540969" y="4975760"/>
              <a:ext cx="317328" cy="0"/>
            </a:xfrm>
            <a:prstGeom prst="straightConnector1">
              <a:avLst/>
            </a:prstGeom>
            <a:ln>
              <a:solidFill>
                <a:schemeClr val="tx2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="" xmlns:a16="http://schemas.microsoft.com/office/drawing/2014/main" id="{EA079064-87E6-413F-BD51-4BE40E192C66}"/>
                </a:ext>
              </a:extLst>
            </p:cNvPr>
            <p:cNvCxnSpPr>
              <a:cxnSpLocks/>
              <a:stCxn id="33" idx="3"/>
              <a:endCxn id="34" idx="1"/>
            </p:cNvCxnSpPr>
            <p:nvPr/>
          </p:nvCxnSpPr>
          <p:spPr>
            <a:xfrm>
              <a:off x="4818313" y="5647299"/>
              <a:ext cx="317327" cy="0"/>
            </a:xfrm>
            <a:prstGeom prst="straightConnector1">
              <a:avLst/>
            </a:prstGeom>
            <a:ln>
              <a:solidFill>
                <a:schemeClr val="tx2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="" xmlns:a16="http://schemas.microsoft.com/office/drawing/2014/main" id="{05AFE777-1452-4EA5-B191-60D64C8B31F4}"/>
                </a:ext>
              </a:extLst>
            </p:cNvPr>
            <p:cNvCxnSpPr>
              <a:cxnSpLocks/>
              <a:stCxn id="34" idx="3"/>
              <a:endCxn id="35" idx="1"/>
            </p:cNvCxnSpPr>
            <p:nvPr/>
          </p:nvCxnSpPr>
          <p:spPr>
            <a:xfrm>
              <a:off x="6179640" y="5647299"/>
              <a:ext cx="317328" cy="0"/>
            </a:xfrm>
            <a:prstGeom prst="straightConnector1">
              <a:avLst/>
            </a:prstGeom>
            <a:ln>
              <a:solidFill>
                <a:schemeClr val="tx2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="" xmlns:a16="http://schemas.microsoft.com/office/drawing/2014/main" id="{BA98762D-DBD1-43F8-B1AB-D7BABC5B6BCF}"/>
                </a:ext>
              </a:extLst>
            </p:cNvPr>
            <p:cNvCxnSpPr>
              <a:cxnSpLocks/>
              <a:stCxn id="35" idx="3"/>
              <a:endCxn id="36" idx="1"/>
            </p:cNvCxnSpPr>
            <p:nvPr/>
          </p:nvCxnSpPr>
          <p:spPr>
            <a:xfrm flipV="1">
              <a:off x="7540968" y="4975760"/>
              <a:ext cx="317329" cy="671539"/>
            </a:xfrm>
            <a:prstGeom prst="straightConnector1">
              <a:avLst/>
            </a:prstGeom>
            <a:ln>
              <a:solidFill>
                <a:schemeClr val="tx2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="" xmlns:a16="http://schemas.microsoft.com/office/drawing/2014/main" id="{688941BE-D28C-453A-9FAB-569CA07F3B5D}"/>
                </a:ext>
              </a:extLst>
            </p:cNvPr>
            <p:cNvCxnSpPr>
              <a:cxnSpLocks/>
              <a:stCxn id="28" idx="3"/>
              <a:endCxn id="36" idx="1"/>
            </p:cNvCxnSpPr>
            <p:nvPr/>
          </p:nvCxnSpPr>
          <p:spPr>
            <a:xfrm>
              <a:off x="7540969" y="4304222"/>
              <a:ext cx="317328" cy="671538"/>
            </a:xfrm>
            <a:prstGeom prst="straightConnector1">
              <a:avLst/>
            </a:prstGeom>
            <a:ln>
              <a:solidFill>
                <a:schemeClr val="tx2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="" xmlns:a16="http://schemas.microsoft.com/office/drawing/2014/main" id="{C78E231F-FA6C-45D8-818D-393A31C102DE}"/>
                </a:ext>
              </a:extLst>
            </p:cNvPr>
            <p:cNvCxnSpPr>
              <a:cxnSpLocks/>
              <a:stCxn id="29" idx="0"/>
            </p:cNvCxnSpPr>
            <p:nvPr/>
          </p:nvCxnSpPr>
          <p:spPr>
            <a:xfrm flipV="1">
              <a:off x="3615649" y="4520222"/>
              <a:ext cx="0" cy="239538"/>
            </a:xfrm>
            <a:prstGeom prst="straightConnector1">
              <a:avLst/>
            </a:prstGeom>
            <a:ln>
              <a:solidFill>
                <a:schemeClr val="tx2">
                  <a:lumMod val="50000"/>
                  <a:lumOff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="" xmlns:a16="http://schemas.microsoft.com/office/drawing/2014/main" id="{647F2CE6-A5AA-4A7A-8392-7EC3E3B76F75}"/>
                </a:ext>
              </a:extLst>
            </p:cNvPr>
            <p:cNvCxnSpPr>
              <a:cxnSpLocks/>
              <a:stCxn id="33" idx="0"/>
              <a:endCxn id="29" idx="2"/>
            </p:cNvCxnSpPr>
            <p:nvPr/>
          </p:nvCxnSpPr>
          <p:spPr>
            <a:xfrm flipV="1">
              <a:off x="3615649" y="5191760"/>
              <a:ext cx="0" cy="239539"/>
            </a:xfrm>
            <a:prstGeom prst="straightConnector1">
              <a:avLst/>
            </a:prstGeom>
            <a:ln>
              <a:solidFill>
                <a:schemeClr val="tx2">
                  <a:lumMod val="50000"/>
                  <a:lumOff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="" xmlns:a16="http://schemas.microsoft.com/office/drawing/2014/main" id="{B825F5D9-0D2C-43ED-B377-1D6C8A773C6A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9298297" y="4975760"/>
              <a:ext cx="540000" cy="0"/>
            </a:xfrm>
            <a:prstGeom prst="straightConnector1">
              <a:avLst/>
            </a:prstGeom>
            <a:ln>
              <a:solidFill>
                <a:schemeClr val="tx2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="" xmlns:a16="http://schemas.microsoft.com/office/drawing/2014/main" id="{6C9C9BFA-59D1-4D1A-BFCE-3616CEF935F6}"/>
                </a:ext>
              </a:extLst>
            </p:cNvPr>
            <p:cNvSpPr txBox="1"/>
            <p:nvPr/>
          </p:nvSpPr>
          <p:spPr>
            <a:xfrm>
              <a:off x="9804280" y="4837260"/>
              <a:ext cx="11981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</a:rPr>
                <a:t>to Deployment</a:t>
              </a:r>
            </a:p>
          </p:txBody>
        </p:sp>
        <p:sp>
          <p:nvSpPr>
            <p:cNvPr id="86" name="Callout: Right Arrow 85">
              <a:extLst>
                <a:ext uri="{FF2B5EF4-FFF2-40B4-BE49-F238E27FC236}">
                  <a16:creationId xmlns="" xmlns:a16="http://schemas.microsoft.com/office/drawing/2014/main" id="{2F85D087-41AF-453F-AADE-E96399828E28}"/>
                </a:ext>
              </a:extLst>
            </p:cNvPr>
            <p:cNvSpPr/>
            <p:nvPr/>
          </p:nvSpPr>
          <p:spPr>
            <a:xfrm>
              <a:off x="355948" y="3711614"/>
              <a:ext cx="1719358" cy="2320119"/>
            </a:xfrm>
            <a:prstGeom prst="rightArrowCallout">
              <a:avLst>
                <a:gd name="adj1" fmla="val 23412"/>
                <a:gd name="adj2" fmla="val 18650"/>
                <a:gd name="adj3" fmla="val 17003"/>
                <a:gd name="adj4" fmla="val 74750"/>
              </a:avLst>
            </a:prstGeom>
            <a:noFill/>
            <a:ln w="1905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981" rIns="71981" rtlCol="0" anchor="ctr"/>
            <a:lstStyle/>
            <a:p>
              <a:pPr marL="171399" indent="-171399" defTabSz="914126">
                <a:spcBef>
                  <a:spcPts val="400"/>
                </a:spcBef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Segoe UI"/>
                </a:rPr>
                <a:t>Strategy</a:t>
              </a:r>
            </a:p>
            <a:p>
              <a:pPr marL="171399" indent="-171399" defTabSz="914126">
                <a:spcBef>
                  <a:spcPts val="400"/>
                </a:spcBef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Segoe UI"/>
                </a:rPr>
                <a:t>Business Rules</a:t>
              </a:r>
            </a:p>
            <a:p>
              <a:pPr marL="171399" indent="-171399" defTabSz="914126">
                <a:spcBef>
                  <a:spcPts val="400"/>
                </a:spcBef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Segoe UI"/>
                </a:rPr>
                <a:t>Service Requirements</a:t>
              </a:r>
            </a:p>
            <a:p>
              <a:pPr marL="171399" indent="-171399" defTabSz="914126">
                <a:spcBef>
                  <a:spcPts val="400"/>
                </a:spcBef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Segoe UI"/>
                </a:rPr>
                <a:t>Engineering Specifications</a:t>
              </a:r>
            </a:p>
            <a:p>
              <a:pPr marL="171399" indent="-171399" defTabSz="914126">
                <a:spcBef>
                  <a:spcPts val="400"/>
                </a:spcBef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Segoe UI"/>
                </a:rPr>
                <a:t>Approved Equipment</a:t>
              </a:r>
            </a:p>
            <a:p>
              <a:pPr marL="171399" indent="-171399" defTabSz="914126">
                <a:spcBef>
                  <a:spcPts val="400"/>
                </a:spcBef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Segoe UI"/>
                </a:rPr>
                <a:t>Site Survey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698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3195347" y="1556607"/>
            <a:ext cx="5801306" cy="2864543"/>
            <a:chOff x="1990090" y="1105846"/>
            <a:chExt cx="5801306" cy="2864543"/>
          </a:xfrm>
        </p:grpSpPr>
        <p:sp>
          <p:nvSpPr>
            <p:cNvPr id="110" name="Rectángulo 109"/>
            <p:cNvSpPr/>
            <p:nvPr/>
          </p:nvSpPr>
          <p:spPr>
            <a:xfrm>
              <a:off x="1992576" y="1105846"/>
              <a:ext cx="5798820" cy="28629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8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7064" y="1720040"/>
              <a:ext cx="244806" cy="244806"/>
            </a:xfrm>
            <a:prstGeom prst="rect">
              <a:avLst/>
            </a:prstGeom>
          </p:spPr>
        </p:pic>
        <p:pic>
          <p:nvPicPr>
            <p:cNvPr id="93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8149" y="1720040"/>
              <a:ext cx="244806" cy="244806"/>
            </a:xfrm>
            <a:prstGeom prst="rect">
              <a:avLst/>
            </a:prstGeom>
          </p:spPr>
        </p:pic>
        <p:cxnSp>
          <p:nvCxnSpPr>
            <p:cNvPr id="94" name="Conector recto 93"/>
            <p:cNvCxnSpPr>
              <a:stCxn id="84" idx="3"/>
              <a:endCxn id="93" idx="1"/>
            </p:cNvCxnSpPr>
            <p:nvPr/>
          </p:nvCxnSpPr>
          <p:spPr>
            <a:xfrm>
              <a:off x="2571870" y="1842443"/>
              <a:ext cx="826279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" name="Picture 4" descr="C:\Users\ecoffey\AppData\Local\Temp\Rar$DRa0.400\30009_Device_cloud_white_default_256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2955" y="1250484"/>
              <a:ext cx="962372" cy="962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2" name="Conector recto 111"/>
            <p:cNvCxnSpPr/>
            <p:nvPr/>
          </p:nvCxnSpPr>
          <p:spPr>
            <a:xfrm>
              <a:off x="1990090" y="2549123"/>
              <a:ext cx="5799600" cy="8448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/>
            <p:cNvCxnSpPr>
              <a:stCxn id="110" idx="0"/>
            </p:cNvCxnSpPr>
            <p:nvPr/>
          </p:nvCxnSpPr>
          <p:spPr>
            <a:xfrm flipH="1">
              <a:off x="4889500" y="1105846"/>
              <a:ext cx="2486" cy="144000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uadroTexto 12"/>
            <p:cNvSpPr txBox="1"/>
            <p:nvPr/>
          </p:nvSpPr>
          <p:spPr>
            <a:xfrm>
              <a:off x="2558761" y="1884638"/>
              <a:ext cx="8338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200" dirty="0" err="1" smtClean="0"/>
                <a:t>Fiber</a:t>
              </a:r>
              <a:r>
                <a:rPr lang="es-MX" sz="1200" dirty="0" smtClean="0"/>
                <a:t> Link</a:t>
              </a:r>
              <a:endParaRPr lang="es-MX" sz="1200" dirty="0"/>
            </a:p>
          </p:txBody>
        </p:sp>
        <p:pic>
          <p:nvPicPr>
            <p:cNvPr id="51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4169" y="1778981"/>
              <a:ext cx="244806" cy="244806"/>
            </a:xfrm>
            <a:prstGeom prst="rect">
              <a:avLst/>
            </a:prstGeom>
          </p:spPr>
        </p:pic>
        <p:pic>
          <p:nvPicPr>
            <p:cNvPr id="52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254" y="1778981"/>
              <a:ext cx="244806" cy="244806"/>
            </a:xfrm>
            <a:prstGeom prst="rect">
              <a:avLst/>
            </a:prstGeom>
          </p:spPr>
        </p:pic>
        <p:cxnSp>
          <p:nvCxnSpPr>
            <p:cNvPr id="53" name="Conector recto 52"/>
            <p:cNvCxnSpPr>
              <a:stCxn id="51" idx="3"/>
              <a:endCxn id="52" idx="1"/>
            </p:cNvCxnSpPr>
            <p:nvPr/>
          </p:nvCxnSpPr>
          <p:spPr>
            <a:xfrm>
              <a:off x="5478975" y="1901384"/>
              <a:ext cx="826279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1" name="Picture 4" descr="C:\Users\ecoffey\AppData\Local\Temp\Rar$DRa0.400\30009_Device_cloud_white_default_256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0060" y="1309425"/>
              <a:ext cx="962372" cy="962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CuadroTexto 61"/>
            <p:cNvSpPr txBox="1"/>
            <p:nvPr/>
          </p:nvSpPr>
          <p:spPr>
            <a:xfrm>
              <a:off x="5509936" y="1944147"/>
              <a:ext cx="7809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200" dirty="0" smtClean="0"/>
                <a:t>MW Link</a:t>
              </a:r>
              <a:endParaRPr lang="es-MX" sz="1200" dirty="0"/>
            </a:p>
          </p:txBody>
        </p:sp>
        <p:pic>
          <p:nvPicPr>
            <p:cNvPr id="6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2495" y="3107508"/>
              <a:ext cx="244806" cy="244806"/>
            </a:xfrm>
            <a:prstGeom prst="rect">
              <a:avLst/>
            </a:prstGeom>
          </p:spPr>
        </p:pic>
        <p:pic>
          <p:nvPicPr>
            <p:cNvPr id="66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363" y="3107508"/>
              <a:ext cx="244806" cy="244806"/>
            </a:xfrm>
            <a:prstGeom prst="rect">
              <a:avLst/>
            </a:prstGeom>
          </p:spPr>
        </p:pic>
        <p:cxnSp>
          <p:nvCxnSpPr>
            <p:cNvPr id="67" name="Conector recto 66"/>
            <p:cNvCxnSpPr>
              <a:stCxn id="64" idx="3"/>
              <a:endCxn id="66" idx="1"/>
            </p:cNvCxnSpPr>
            <p:nvPr/>
          </p:nvCxnSpPr>
          <p:spPr>
            <a:xfrm>
              <a:off x="4497301" y="3229911"/>
              <a:ext cx="492062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9" name="Picture 4" descr="C:\Users\ecoffey\AppData\Local\Temp\Rar$DRa0.400\30009_Device_cloud_white_default_256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4169" y="2637952"/>
              <a:ext cx="962372" cy="962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CuadroTexto 69"/>
            <p:cNvSpPr txBox="1"/>
            <p:nvPr/>
          </p:nvSpPr>
          <p:spPr>
            <a:xfrm>
              <a:off x="4398779" y="3358727"/>
              <a:ext cx="7809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200" dirty="0" smtClean="0"/>
                <a:t>MW Link</a:t>
              </a:r>
              <a:endParaRPr lang="es-MX" sz="1200" dirty="0"/>
            </a:p>
          </p:txBody>
        </p:sp>
        <p:pic>
          <p:nvPicPr>
            <p:cNvPr id="71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5627" y="3107508"/>
              <a:ext cx="244806" cy="244806"/>
            </a:xfrm>
            <a:prstGeom prst="rect">
              <a:avLst/>
            </a:prstGeom>
          </p:spPr>
        </p:pic>
        <p:sp>
          <p:nvSpPr>
            <p:cNvPr id="72" name="CuadroTexto 71"/>
            <p:cNvSpPr txBox="1"/>
            <p:nvPr/>
          </p:nvSpPr>
          <p:spPr>
            <a:xfrm>
              <a:off x="3595671" y="3358727"/>
              <a:ext cx="7809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200" dirty="0" smtClean="0"/>
                <a:t>MW Link</a:t>
              </a:r>
              <a:endParaRPr lang="es-MX" sz="1200" dirty="0"/>
            </a:p>
          </p:txBody>
        </p:sp>
        <p:cxnSp>
          <p:nvCxnSpPr>
            <p:cNvPr id="73" name="Conector recto 72"/>
            <p:cNvCxnSpPr>
              <a:stCxn id="71" idx="3"/>
              <a:endCxn id="64" idx="1"/>
            </p:cNvCxnSpPr>
            <p:nvPr/>
          </p:nvCxnSpPr>
          <p:spPr>
            <a:xfrm>
              <a:off x="3760433" y="3229911"/>
              <a:ext cx="492062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CuadroTexto 26"/>
            <p:cNvSpPr txBox="1"/>
            <p:nvPr/>
          </p:nvSpPr>
          <p:spPr>
            <a:xfrm>
              <a:off x="3013154" y="2311305"/>
              <a:ext cx="70403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900" i="1" dirty="0" err="1" smtClean="0"/>
                <a:t>Scenario</a:t>
              </a:r>
              <a:r>
                <a:rPr lang="es-MX" sz="900" i="1" dirty="0" smtClean="0"/>
                <a:t> 1</a:t>
              </a:r>
              <a:endParaRPr lang="es-MX" sz="900" i="1" dirty="0"/>
            </a:p>
          </p:txBody>
        </p:sp>
        <p:sp>
          <p:nvSpPr>
            <p:cNvPr id="82" name="CuadroTexto 81"/>
            <p:cNvSpPr txBox="1"/>
            <p:nvPr/>
          </p:nvSpPr>
          <p:spPr>
            <a:xfrm>
              <a:off x="6075637" y="2311305"/>
              <a:ext cx="70403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900" i="1" dirty="0" err="1" smtClean="0"/>
                <a:t>Scenario</a:t>
              </a:r>
              <a:r>
                <a:rPr lang="es-MX" sz="900" i="1" dirty="0" smtClean="0"/>
                <a:t> 2</a:t>
              </a:r>
              <a:endParaRPr lang="es-MX" sz="900" i="1" dirty="0"/>
            </a:p>
          </p:txBody>
        </p:sp>
        <p:sp>
          <p:nvSpPr>
            <p:cNvPr id="90" name="CuadroTexto 89"/>
            <p:cNvSpPr txBox="1"/>
            <p:nvPr/>
          </p:nvSpPr>
          <p:spPr>
            <a:xfrm>
              <a:off x="4556663" y="3739557"/>
              <a:ext cx="70403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900" i="1" dirty="0" err="1" smtClean="0"/>
                <a:t>Scenario</a:t>
              </a:r>
              <a:r>
                <a:rPr lang="es-MX" sz="900" i="1" dirty="0" smtClean="0"/>
                <a:t> 3</a:t>
              </a:r>
              <a:endParaRPr lang="es-MX" sz="900" i="1" dirty="0"/>
            </a:p>
          </p:txBody>
        </p:sp>
      </p:grpSp>
      <p:sp>
        <p:nvSpPr>
          <p:cNvPr id="26" name="Título 2"/>
          <p:cNvSpPr>
            <a:spLocks noGrp="1"/>
          </p:cNvSpPr>
          <p:nvPr>
            <p:ph type="title"/>
          </p:nvPr>
        </p:nvSpPr>
        <p:spPr>
          <a:xfrm>
            <a:off x="1" y="332115"/>
            <a:ext cx="12191999" cy="547464"/>
          </a:xfrm>
        </p:spPr>
        <p:txBody>
          <a:bodyPr>
            <a:normAutofit fontScale="90000"/>
          </a:bodyPr>
          <a:lstStyle/>
          <a:p>
            <a:r>
              <a:rPr lang="en-US" dirty="0"/>
              <a:t>Figure 24. Topology scenarios presented in Design Example</a:t>
            </a:r>
          </a:p>
        </p:txBody>
      </p:sp>
    </p:spTree>
    <p:extLst>
      <p:ext uri="{BB962C8B-B14F-4D97-AF65-F5344CB8AC3E}">
        <p14:creationId xmlns:p14="http://schemas.microsoft.com/office/powerpoint/2010/main" val="136835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Figure 26. Transport Solution Definition in Design Example</a:t>
            </a:r>
            <a:endParaRPr lang="es-MX" dirty="0"/>
          </a:p>
        </p:txBody>
      </p:sp>
      <p:grpSp>
        <p:nvGrpSpPr>
          <p:cNvPr id="2" name="Grupo 1"/>
          <p:cNvGrpSpPr/>
          <p:nvPr/>
        </p:nvGrpSpPr>
        <p:grpSpPr>
          <a:xfrm>
            <a:off x="3824880" y="879579"/>
            <a:ext cx="4539065" cy="5343525"/>
            <a:chOff x="2943560" y="879579"/>
            <a:chExt cx="4539065" cy="5343525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3560" y="879579"/>
              <a:ext cx="4539065" cy="5343525"/>
            </a:xfrm>
            <a:prstGeom prst="rect">
              <a:avLst/>
            </a:prstGeom>
          </p:spPr>
        </p:pic>
        <p:sp>
          <p:nvSpPr>
            <p:cNvPr id="12" name="Rectángulo 11"/>
            <p:cNvSpPr/>
            <p:nvPr/>
          </p:nvSpPr>
          <p:spPr>
            <a:xfrm>
              <a:off x="2943560" y="4605564"/>
              <a:ext cx="1828803" cy="16175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Legend</a:t>
              </a:r>
            </a:p>
            <a:p>
              <a:pPr algn="ctr"/>
              <a:endPara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RAN Nodes</a:t>
              </a:r>
            </a:p>
            <a:p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</a:t>
              </a:r>
              <a:r>
                <a:rPr lang="en-US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Tx</a:t>
              </a:r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Nodes </a:t>
              </a:r>
            </a:p>
            <a:p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Fiber Link</a:t>
              </a:r>
            </a:p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MW Link</a:t>
              </a:r>
            </a:p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Satellite Link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" name="Elipse 12"/>
            <p:cNvSpPr/>
            <p:nvPr/>
          </p:nvSpPr>
          <p:spPr>
            <a:xfrm>
              <a:off x="3058757" y="5131803"/>
              <a:ext cx="144000" cy="144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" name="Elipse 13"/>
            <p:cNvSpPr/>
            <p:nvPr/>
          </p:nvSpPr>
          <p:spPr>
            <a:xfrm>
              <a:off x="3058757" y="5340575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15" name="Conector recto 14"/>
            <p:cNvCxnSpPr/>
            <p:nvPr/>
          </p:nvCxnSpPr>
          <p:spPr>
            <a:xfrm>
              <a:off x="3058757" y="5628631"/>
              <a:ext cx="172861" cy="0"/>
            </a:xfrm>
            <a:prstGeom prst="line">
              <a:avLst/>
            </a:prstGeom>
            <a:ln w="635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Elipse 15"/>
            <p:cNvSpPr/>
            <p:nvPr/>
          </p:nvSpPr>
          <p:spPr>
            <a:xfrm>
              <a:off x="3113949" y="5187909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7" name="Elipse 16"/>
            <p:cNvSpPr/>
            <p:nvPr/>
          </p:nvSpPr>
          <p:spPr>
            <a:xfrm>
              <a:off x="3112757" y="539821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18" name="Conector recto 17"/>
            <p:cNvCxnSpPr/>
            <p:nvPr/>
          </p:nvCxnSpPr>
          <p:spPr>
            <a:xfrm>
              <a:off x="3062326" y="5828656"/>
              <a:ext cx="172861" cy="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ángulo 18"/>
            <p:cNvSpPr/>
            <p:nvPr/>
          </p:nvSpPr>
          <p:spPr>
            <a:xfrm>
              <a:off x="3058757" y="5981460"/>
              <a:ext cx="205350" cy="13811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" name="Rectángulo 19"/>
            <p:cNvSpPr/>
            <p:nvPr/>
          </p:nvSpPr>
          <p:spPr>
            <a:xfrm>
              <a:off x="4810464" y="4786312"/>
              <a:ext cx="279703" cy="211287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102701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>
              <a:solidFill>
                <a:srgbClr val="FF0000"/>
              </a:solidFill>
            </a:endParaRPr>
          </a:p>
          <a:p>
            <a:endParaRPr lang="es-MX" dirty="0"/>
          </a:p>
        </p:txBody>
      </p:sp>
      <p:sp>
        <p:nvSpPr>
          <p:cNvPr id="4" name="CuadroTexto 3"/>
          <p:cNvSpPr txBox="1"/>
          <p:nvPr/>
        </p:nvSpPr>
        <p:spPr>
          <a:xfrm>
            <a:off x="4597256" y="2882900"/>
            <a:ext cx="2997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dirty="0" smtClean="0">
                <a:solidFill>
                  <a:schemeClr val="accent1">
                    <a:lumMod val="50000"/>
                  </a:schemeClr>
                </a:solidFill>
              </a:rPr>
              <a:t>www.telewox.com</a:t>
            </a:r>
            <a:endParaRPr lang="es-MX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86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xmlns="" id="{022DFA21-8374-43C2-87EF-EC47C4A40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8" y="332923"/>
            <a:ext cx="12188824" cy="547321"/>
          </a:xfrm>
        </p:spPr>
        <p:txBody>
          <a:bodyPr/>
          <a:lstStyle/>
          <a:p>
            <a:r>
              <a:rPr lang="en-US" dirty="0"/>
              <a:t>Figure 2. Module Functional View</a:t>
            </a:r>
          </a:p>
        </p:txBody>
      </p:sp>
      <p:grpSp>
        <p:nvGrpSpPr>
          <p:cNvPr id="3" name="Grupo 2"/>
          <p:cNvGrpSpPr/>
          <p:nvPr/>
        </p:nvGrpSpPr>
        <p:grpSpPr>
          <a:xfrm>
            <a:off x="297409" y="1024427"/>
            <a:ext cx="11488450" cy="4934071"/>
            <a:chOff x="297409" y="1024427"/>
            <a:chExt cx="11488450" cy="4934071"/>
          </a:xfrm>
        </p:grpSpPr>
        <p:sp>
          <p:nvSpPr>
            <p:cNvPr id="2" name="Rectángulo redondeado 1"/>
            <p:cNvSpPr/>
            <p:nvPr/>
          </p:nvSpPr>
          <p:spPr>
            <a:xfrm>
              <a:off x="2061334" y="4446498"/>
              <a:ext cx="7882358" cy="1512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126"/>
              <a:endParaRPr lang="en-US" sz="1400" i="1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endParaRPr>
            </a:p>
          </p:txBody>
        </p:sp>
        <p:sp>
          <p:nvSpPr>
            <p:cNvPr id="40" name="Rectángulo redondeado 39"/>
            <p:cNvSpPr/>
            <p:nvPr/>
          </p:nvSpPr>
          <p:spPr>
            <a:xfrm>
              <a:off x="2084011" y="1081444"/>
              <a:ext cx="7882358" cy="1512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126"/>
              <a:endParaRPr lang="en-US" sz="1400" i="1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endParaRPr>
            </a:p>
          </p:txBody>
        </p:sp>
        <p:sp>
          <p:nvSpPr>
            <p:cNvPr id="4" name="CuadroTexto 3"/>
            <p:cNvSpPr txBox="1"/>
            <p:nvPr/>
          </p:nvSpPr>
          <p:spPr>
            <a:xfrm flipH="1">
              <a:off x="2094222" y="4329903"/>
              <a:ext cx="369332" cy="1628595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accent1">
                      <a:lumMod val="50000"/>
                    </a:schemeClr>
                  </a:solidFill>
                </a:rPr>
                <a:t>Fundamentals</a:t>
              </a:r>
              <a:endParaRPr lang="en-US" sz="12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4" name="CuadroTexto 43"/>
            <p:cNvSpPr txBox="1"/>
            <p:nvPr/>
          </p:nvSpPr>
          <p:spPr>
            <a:xfrm flipH="1">
              <a:off x="2116899" y="1024427"/>
              <a:ext cx="369332" cy="1628595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1">
                      <a:lumMod val="50000"/>
                    </a:schemeClr>
                  </a:solidFill>
                </a:rPr>
                <a:t>Pre-work </a:t>
              </a:r>
              <a:r>
                <a:rPr lang="en-US" sz="1200" b="1" dirty="0" smtClean="0">
                  <a:solidFill>
                    <a:schemeClr val="accent1">
                      <a:lumMod val="50000"/>
                    </a:schemeClr>
                  </a:solidFill>
                </a:rPr>
                <a:t>Tasks</a:t>
              </a:r>
              <a:endParaRPr lang="en-US" sz="12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7" name="Rectangle: Rounded Corners 7">
              <a:extLst>
                <a:ext uri="{FF2B5EF4-FFF2-40B4-BE49-F238E27FC236}">
                  <a16:creationId xmlns:a16="http://schemas.microsoft.com/office/drawing/2014/main" xmlns="" id="{F969A588-C2BF-497D-A164-33EE1A67DFC8}"/>
                </a:ext>
              </a:extLst>
            </p:cNvPr>
            <p:cNvSpPr/>
            <p:nvPr/>
          </p:nvSpPr>
          <p:spPr>
            <a:xfrm>
              <a:off x="3975634" y="1476457"/>
              <a:ext cx="1745654" cy="540000"/>
            </a:xfrm>
            <a:prstGeom prst="roundRect">
              <a:avLst>
                <a:gd name="adj" fmla="val 9086"/>
              </a:avLst>
            </a:prstGeom>
            <a:solidFill>
              <a:schemeClr val="bg1">
                <a:lumMod val="75000"/>
              </a:schemeClr>
            </a:solidFill>
            <a:ln w="1905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981" rIns="71981" rtlCol="0" anchor="ctr"/>
            <a:lstStyle/>
            <a:p>
              <a:pPr algn="ctr" defTabSz="914126"/>
              <a:r>
                <a:rPr lang="en-US" sz="1200" dirty="0" smtClean="0">
                  <a:solidFill>
                    <a:srgbClr val="00AEEF">
                      <a:lumMod val="50000"/>
                    </a:srgbClr>
                  </a:solidFill>
                </a:rPr>
                <a:t>Service Level Requirements</a:t>
              </a:r>
              <a:endParaRPr lang="en-US" sz="1200" dirty="0">
                <a:solidFill>
                  <a:srgbClr val="00AEEF">
                    <a:lumMod val="50000"/>
                  </a:srgbClr>
                </a:solidFill>
              </a:endParaRPr>
            </a:p>
          </p:txBody>
        </p:sp>
        <p:sp>
          <p:nvSpPr>
            <p:cNvPr id="51" name="Rectangle: Rounded Corners 7">
              <a:extLst>
                <a:ext uri="{FF2B5EF4-FFF2-40B4-BE49-F238E27FC236}">
                  <a16:creationId xmlns:a16="http://schemas.microsoft.com/office/drawing/2014/main" xmlns="" id="{F969A588-C2BF-497D-A164-33EE1A67DFC8}"/>
                </a:ext>
              </a:extLst>
            </p:cNvPr>
            <p:cNvSpPr/>
            <p:nvPr/>
          </p:nvSpPr>
          <p:spPr>
            <a:xfrm>
              <a:off x="6836943" y="1476457"/>
              <a:ext cx="1745654" cy="540000"/>
            </a:xfrm>
            <a:prstGeom prst="roundRect">
              <a:avLst>
                <a:gd name="adj" fmla="val 9086"/>
              </a:avLst>
            </a:prstGeom>
            <a:solidFill>
              <a:schemeClr val="bg1">
                <a:lumMod val="75000"/>
              </a:schemeClr>
            </a:solidFill>
            <a:ln w="1905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981" rIns="71981" rtlCol="0" anchor="ctr"/>
            <a:lstStyle/>
            <a:p>
              <a:pPr algn="ctr" defTabSz="914126"/>
              <a:r>
                <a:rPr lang="en-US" sz="1200" dirty="0" err="1" smtClean="0">
                  <a:solidFill>
                    <a:srgbClr val="00AEEF">
                      <a:lumMod val="50000"/>
                    </a:srgbClr>
                  </a:solidFill>
                </a:rPr>
                <a:t>Tx</a:t>
              </a:r>
              <a:r>
                <a:rPr lang="en-US" sz="1200" dirty="0" smtClean="0">
                  <a:solidFill>
                    <a:srgbClr val="00AEEF">
                      <a:lumMod val="50000"/>
                    </a:srgbClr>
                  </a:solidFill>
                </a:rPr>
                <a:t> </a:t>
              </a:r>
              <a:r>
                <a:rPr lang="en-US" sz="1200" dirty="0">
                  <a:solidFill>
                    <a:srgbClr val="00AEEF">
                      <a:lumMod val="50000"/>
                    </a:srgbClr>
                  </a:solidFill>
                </a:rPr>
                <a:t>Standard Configurations Definition</a:t>
              </a:r>
            </a:p>
          </p:txBody>
        </p:sp>
        <p:sp>
          <p:nvSpPr>
            <p:cNvPr id="5" name="Rectángulo redondeado 4"/>
            <p:cNvSpPr/>
            <p:nvPr/>
          </p:nvSpPr>
          <p:spPr>
            <a:xfrm>
              <a:off x="297409" y="1402083"/>
              <a:ext cx="1614109" cy="4108313"/>
            </a:xfrm>
            <a:prstGeom prst="roundRect">
              <a:avLst>
                <a:gd name="adj" fmla="val 228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Inputs</a:t>
              </a:r>
            </a:p>
            <a:p>
              <a:pPr algn="ctr"/>
              <a:endPara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Tx</a:t>
              </a:r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&amp; IP Architecture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Operator Network Data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RAN HLD Design</a:t>
              </a:r>
            </a:p>
            <a:p>
              <a:endPara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Commercial Criteria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6" name="Rectangle: Rounded Corners 7">
              <a:extLst>
                <a:ext uri="{FF2B5EF4-FFF2-40B4-BE49-F238E27FC236}">
                  <a16:creationId xmlns:a16="http://schemas.microsoft.com/office/drawing/2014/main" xmlns="" id="{F969A588-C2BF-497D-A164-33EE1A67DFC8}"/>
                </a:ext>
              </a:extLst>
            </p:cNvPr>
            <p:cNvSpPr/>
            <p:nvPr/>
          </p:nvSpPr>
          <p:spPr>
            <a:xfrm>
              <a:off x="2964347" y="4587906"/>
              <a:ext cx="1745654" cy="540000"/>
            </a:xfrm>
            <a:prstGeom prst="roundRect">
              <a:avLst>
                <a:gd name="adj" fmla="val 9086"/>
              </a:avLst>
            </a:prstGeom>
            <a:solidFill>
              <a:schemeClr val="accent1">
                <a:lumMod val="50000"/>
                <a:alpha val="90000"/>
              </a:schemeClr>
            </a:solidFill>
            <a:ln w="1905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981" rIns="71981" rtlCol="0" anchor="ctr"/>
            <a:lstStyle/>
            <a:p>
              <a:r>
                <a:rPr lang="en-US" sz="1200" dirty="0" smtClean="0"/>
                <a:t>Fiber Optic Technology  </a:t>
              </a:r>
              <a:endParaRPr lang="en-US" sz="1200" dirty="0"/>
            </a:p>
          </p:txBody>
        </p:sp>
        <p:sp>
          <p:nvSpPr>
            <p:cNvPr id="57" name="Rectangle: Rounded Corners 7">
              <a:extLst>
                <a:ext uri="{FF2B5EF4-FFF2-40B4-BE49-F238E27FC236}">
                  <a16:creationId xmlns:a16="http://schemas.microsoft.com/office/drawing/2014/main" xmlns="" id="{F969A588-C2BF-497D-A164-33EE1A67DFC8}"/>
                </a:ext>
              </a:extLst>
            </p:cNvPr>
            <p:cNvSpPr/>
            <p:nvPr/>
          </p:nvSpPr>
          <p:spPr>
            <a:xfrm>
              <a:off x="4175570" y="5247320"/>
              <a:ext cx="1745654" cy="540000"/>
            </a:xfrm>
            <a:prstGeom prst="roundRect">
              <a:avLst>
                <a:gd name="adj" fmla="val 9086"/>
              </a:avLst>
            </a:prstGeom>
            <a:solidFill>
              <a:schemeClr val="accent1">
                <a:lumMod val="50000"/>
                <a:alpha val="90000"/>
              </a:schemeClr>
            </a:solidFill>
            <a:ln w="1905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981" rIns="71981" rtlCol="0" anchor="ctr"/>
            <a:lstStyle/>
            <a:p>
              <a:pPr algn="ctr" defTabSz="914126"/>
              <a:r>
                <a:rPr lang="en-US" sz="1200" dirty="0">
                  <a:solidFill>
                    <a:schemeClr val="bg1"/>
                  </a:solidFill>
                </a:rPr>
                <a:t>IP Protocols Fundamentals </a:t>
              </a:r>
            </a:p>
          </p:txBody>
        </p:sp>
        <p:sp>
          <p:nvSpPr>
            <p:cNvPr id="59" name="Rectangle: Rounded Corners 7">
              <a:extLst>
                <a:ext uri="{FF2B5EF4-FFF2-40B4-BE49-F238E27FC236}">
                  <a16:creationId xmlns:a16="http://schemas.microsoft.com/office/drawing/2014/main" xmlns="" id="{F969A588-C2BF-497D-A164-33EE1A67DFC8}"/>
                </a:ext>
              </a:extLst>
            </p:cNvPr>
            <p:cNvSpPr/>
            <p:nvPr/>
          </p:nvSpPr>
          <p:spPr>
            <a:xfrm>
              <a:off x="6836943" y="5244501"/>
              <a:ext cx="1745654" cy="540000"/>
            </a:xfrm>
            <a:prstGeom prst="roundRect">
              <a:avLst>
                <a:gd name="adj" fmla="val 9086"/>
              </a:avLst>
            </a:prstGeom>
            <a:solidFill>
              <a:schemeClr val="accent1">
                <a:lumMod val="50000"/>
                <a:alpha val="90000"/>
              </a:schemeClr>
            </a:solidFill>
            <a:ln w="1905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981" rIns="71981" rtlCol="0" anchor="ctr"/>
            <a:lstStyle/>
            <a:p>
              <a:pPr algn="ctr" defTabSz="914126"/>
              <a:r>
                <a:rPr lang="en-US" sz="1200" dirty="0">
                  <a:solidFill>
                    <a:schemeClr val="bg1"/>
                  </a:solidFill>
                </a:rPr>
                <a:t>Capacity Planning Principles </a:t>
              </a:r>
            </a:p>
          </p:txBody>
        </p:sp>
        <p:sp>
          <p:nvSpPr>
            <p:cNvPr id="60" name="Rectángulo redondeado 59"/>
            <p:cNvSpPr/>
            <p:nvPr/>
          </p:nvSpPr>
          <p:spPr>
            <a:xfrm>
              <a:off x="10171750" y="1400647"/>
              <a:ext cx="1614109" cy="4108313"/>
            </a:xfrm>
            <a:prstGeom prst="roundRect">
              <a:avLst>
                <a:gd name="adj" fmla="val 228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Outputs</a:t>
              </a:r>
            </a:p>
            <a:p>
              <a:pPr algn="ctr"/>
              <a:endPara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5" name="Rectángulo redondeado 64"/>
            <p:cNvSpPr/>
            <p:nvPr/>
          </p:nvSpPr>
          <p:spPr>
            <a:xfrm>
              <a:off x="2084011" y="2766370"/>
              <a:ext cx="7882358" cy="1512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126"/>
              <a:endParaRPr lang="en-US" sz="1400" i="1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endParaRPr>
            </a:p>
          </p:txBody>
        </p:sp>
        <p:sp>
          <p:nvSpPr>
            <p:cNvPr id="66" name="CuadroTexto 65"/>
            <p:cNvSpPr txBox="1"/>
            <p:nvPr/>
          </p:nvSpPr>
          <p:spPr>
            <a:xfrm flipH="1">
              <a:off x="2116899" y="2643223"/>
              <a:ext cx="553998" cy="1628595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1">
                      <a:lumMod val="50000"/>
                    </a:schemeClr>
                  </a:solidFill>
                </a:rPr>
                <a:t>Transport </a:t>
              </a:r>
              <a:r>
                <a:rPr lang="en-US" sz="1200" b="1" dirty="0" smtClean="0">
                  <a:solidFill>
                    <a:schemeClr val="accent1">
                      <a:lumMod val="50000"/>
                    </a:schemeClr>
                  </a:solidFill>
                </a:rPr>
                <a:t>Design Tasks</a:t>
              </a:r>
              <a:endParaRPr lang="en-US" sz="12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67" name="Rectangle: Rounded Corners 7">
              <a:extLst>
                <a:ext uri="{FF2B5EF4-FFF2-40B4-BE49-F238E27FC236}">
                  <a16:creationId xmlns:a16="http://schemas.microsoft.com/office/drawing/2014/main" xmlns="" id="{F969A588-C2BF-497D-A164-33EE1A67DFC8}"/>
                </a:ext>
              </a:extLst>
            </p:cNvPr>
            <p:cNvSpPr/>
            <p:nvPr/>
          </p:nvSpPr>
          <p:spPr>
            <a:xfrm>
              <a:off x="2958707" y="2902619"/>
              <a:ext cx="1745654" cy="540000"/>
            </a:xfrm>
            <a:prstGeom prst="roundRect">
              <a:avLst>
                <a:gd name="adj" fmla="val 9086"/>
              </a:avLst>
            </a:prstGeom>
            <a:solidFill>
              <a:schemeClr val="bg1">
                <a:lumMod val="75000"/>
              </a:schemeClr>
            </a:solidFill>
            <a:ln w="1905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981" rIns="71981" rtlCol="0" anchor="ctr"/>
            <a:lstStyle/>
            <a:p>
              <a:pPr algn="ctr" defTabSz="914126"/>
              <a:r>
                <a:rPr lang="en-US" sz="1200" dirty="0" smtClean="0">
                  <a:solidFill>
                    <a:srgbClr val="00AEEF">
                      <a:lumMod val="50000"/>
                    </a:srgbClr>
                  </a:solidFill>
                </a:rPr>
                <a:t>Feasibility Analysis</a:t>
              </a:r>
              <a:endParaRPr lang="en-US" sz="1200" dirty="0">
                <a:solidFill>
                  <a:srgbClr val="00AEEF">
                    <a:lumMod val="50000"/>
                  </a:srgbClr>
                </a:solidFill>
              </a:endParaRPr>
            </a:p>
          </p:txBody>
        </p:sp>
        <p:sp>
          <p:nvSpPr>
            <p:cNvPr id="68" name="Rectangle: Rounded Corners 7">
              <a:extLst>
                <a:ext uri="{FF2B5EF4-FFF2-40B4-BE49-F238E27FC236}">
                  <a16:creationId xmlns:a16="http://schemas.microsoft.com/office/drawing/2014/main" xmlns="" id="{F969A588-C2BF-497D-A164-33EE1A67DFC8}"/>
                </a:ext>
              </a:extLst>
            </p:cNvPr>
            <p:cNvSpPr/>
            <p:nvPr/>
          </p:nvSpPr>
          <p:spPr>
            <a:xfrm>
              <a:off x="5244361" y="2902619"/>
              <a:ext cx="1745654" cy="540000"/>
            </a:xfrm>
            <a:prstGeom prst="roundRect">
              <a:avLst>
                <a:gd name="adj" fmla="val 9086"/>
              </a:avLst>
            </a:prstGeom>
            <a:solidFill>
              <a:schemeClr val="bg1">
                <a:lumMod val="75000"/>
              </a:schemeClr>
            </a:solidFill>
            <a:ln w="1905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981" rIns="71981" rtlCol="0" anchor="ctr"/>
            <a:lstStyle/>
            <a:p>
              <a:pPr algn="ctr" defTabSz="914126"/>
              <a:r>
                <a:rPr lang="en-US" sz="1200" dirty="0" smtClean="0">
                  <a:solidFill>
                    <a:srgbClr val="00AEEF">
                      <a:lumMod val="50000"/>
                    </a:srgbClr>
                  </a:solidFill>
                </a:rPr>
                <a:t>Capacity Planning</a:t>
              </a:r>
              <a:endParaRPr lang="en-US" sz="1200" dirty="0">
                <a:solidFill>
                  <a:srgbClr val="00AEEF">
                    <a:lumMod val="50000"/>
                  </a:srgbClr>
                </a:solidFill>
              </a:endParaRPr>
            </a:p>
          </p:txBody>
        </p:sp>
        <p:sp>
          <p:nvSpPr>
            <p:cNvPr id="69" name="Rectangle: Rounded Corners 7">
              <a:extLst>
                <a:ext uri="{FF2B5EF4-FFF2-40B4-BE49-F238E27FC236}">
                  <a16:creationId xmlns:a16="http://schemas.microsoft.com/office/drawing/2014/main" xmlns="" id="{F969A588-C2BF-497D-A164-33EE1A67DFC8}"/>
                </a:ext>
              </a:extLst>
            </p:cNvPr>
            <p:cNvSpPr/>
            <p:nvPr/>
          </p:nvSpPr>
          <p:spPr>
            <a:xfrm>
              <a:off x="7510656" y="2921125"/>
              <a:ext cx="1745654" cy="540000"/>
            </a:xfrm>
            <a:prstGeom prst="roundRect">
              <a:avLst>
                <a:gd name="adj" fmla="val 9086"/>
              </a:avLst>
            </a:prstGeom>
            <a:solidFill>
              <a:schemeClr val="bg1">
                <a:lumMod val="75000"/>
              </a:schemeClr>
            </a:solidFill>
            <a:ln w="1905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981" rIns="71981" rtlCol="0" anchor="ctr"/>
            <a:lstStyle/>
            <a:p>
              <a:pPr algn="ctr" defTabSz="914126"/>
              <a:r>
                <a:rPr lang="en-US" sz="1200" dirty="0">
                  <a:solidFill>
                    <a:srgbClr val="00AEEF">
                      <a:lumMod val="50000"/>
                    </a:srgbClr>
                  </a:solidFill>
                </a:rPr>
                <a:t>Physical Topology Definition</a:t>
              </a:r>
            </a:p>
          </p:txBody>
        </p:sp>
        <p:sp>
          <p:nvSpPr>
            <p:cNvPr id="70" name="Rectangle: Rounded Corners 7">
              <a:extLst>
                <a:ext uri="{FF2B5EF4-FFF2-40B4-BE49-F238E27FC236}">
                  <a16:creationId xmlns:a16="http://schemas.microsoft.com/office/drawing/2014/main" xmlns="" id="{F969A588-C2BF-497D-A164-33EE1A67DFC8}"/>
                </a:ext>
              </a:extLst>
            </p:cNvPr>
            <p:cNvSpPr/>
            <p:nvPr/>
          </p:nvSpPr>
          <p:spPr>
            <a:xfrm>
              <a:off x="5244361" y="3565794"/>
              <a:ext cx="1745654" cy="540000"/>
            </a:xfrm>
            <a:prstGeom prst="roundRect">
              <a:avLst>
                <a:gd name="adj" fmla="val 9086"/>
              </a:avLst>
            </a:prstGeom>
            <a:solidFill>
              <a:schemeClr val="bg1">
                <a:lumMod val="75000"/>
              </a:schemeClr>
            </a:solidFill>
            <a:ln w="1905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981" rIns="71981" rtlCol="0" anchor="ctr"/>
            <a:lstStyle/>
            <a:p>
              <a:pPr algn="ctr" defTabSz="914126"/>
              <a:r>
                <a:rPr lang="en-US" sz="1200" dirty="0" smtClean="0">
                  <a:solidFill>
                    <a:srgbClr val="00AEEF">
                      <a:lumMod val="50000"/>
                    </a:srgbClr>
                  </a:solidFill>
                </a:rPr>
                <a:t>Transport </a:t>
              </a:r>
              <a:r>
                <a:rPr lang="en-US" sz="1200" dirty="0">
                  <a:solidFill>
                    <a:srgbClr val="00AEEF">
                      <a:lumMod val="50000"/>
                    </a:srgbClr>
                  </a:solidFill>
                </a:rPr>
                <a:t>Solution Definition </a:t>
              </a:r>
            </a:p>
          </p:txBody>
        </p:sp>
        <p:sp>
          <p:nvSpPr>
            <p:cNvPr id="72" name="Rectangle 36">
              <a:extLst>
                <a:ext uri="{FF2B5EF4-FFF2-40B4-BE49-F238E27FC236}">
                  <a16:creationId xmlns:a16="http://schemas.microsoft.com/office/drawing/2014/main" xmlns="" id="{B827CBA1-DCEB-4CF6-B162-FABB4E5962EF}"/>
                </a:ext>
              </a:extLst>
            </p:cNvPr>
            <p:cNvSpPr/>
            <p:nvPr/>
          </p:nvSpPr>
          <p:spPr>
            <a:xfrm>
              <a:off x="10330916" y="2244467"/>
              <a:ext cx="1283986" cy="771740"/>
            </a:xfrm>
            <a:prstGeom prst="rect">
              <a:avLst/>
            </a:prstGeom>
            <a:solidFill>
              <a:srgbClr val="CBE3F9"/>
            </a:solidFill>
            <a:ln w="1905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Transport Network Solution Design </a:t>
              </a:r>
            </a:p>
          </p:txBody>
        </p:sp>
        <p:sp>
          <p:nvSpPr>
            <p:cNvPr id="73" name="Rectangle 36">
              <a:extLst>
                <a:ext uri="{FF2B5EF4-FFF2-40B4-BE49-F238E27FC236}">
                  <a16:creationId xmlns:a16="http://schemas.microsoft.com/office/drawing/2014/main" xmlns="" id="{B827CBA1-DCEB-4CF6-B162-FABB4E5962EF}"/>
                </a:ext>
              </a:extLst>
            </p:cNvPr>
            <p:cNvSpPr/>
            <p:nvPr/>
          </p:nvSpPr>
          <p:spPr>
            <a:xfrm>
              <a:off x="10336811" y="3792055"/>
              <a:ext cx="1283986" cy="771740"/>
            </a:xfrm>
            <a:prstGeom prst="rect">
              <a:avLst/>
            </a:prstGeom>
            <a:solidFill>
              <a:srgbClr val="CBE3F9"/>
            </a:solidFill>
            <a:ln w="1905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Bill of Quantities (</a:t>
              </a:r>
              <a:r>
                <a:rPr 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BoQ</a:t>
              </a:r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</a:t>
              </a:r>
            </a:p>
          </p:txBody>
        </p:sp>
        <p:sp>
          <p:nvSpPr>
            <p:cNvPr id="74" name="Rectangle: Rounded Corners 7">
              <a:extLst>
                <a:ext uri="{FF2B5EF4-FFF2-40B4-BE49-F238E27FC236}">
                  <a16:creationId xmlns:a16="http://schemas.microsoft.com/office/drawing/2014/main" xmlns="" id="{F969A588-C2BF-497D-A164-33EE1A67DFC8}"/>
                </a:ext>
              </a:extLst>
            </p:cNvPr>
            <p:cNvSpPr/>
            <p:nvPr/>
          </p:nvSpPr>
          <p:spPr>
            <a:xfrm>
              <a:off x="5237502" y="4587906"/>
              <a:ext cx="1745654" cy="540000"/>
            </a:xfrm>
            <a:prstGeom prst="roundRect">
              <a:avLst>
                <a:gd name="adj" fmla="val 9086"/>
              </a:avLst>
            </a:prstGeom>
            <a:solidFill>
              <a:schemeClr val="accent1">
                <a:lumMod val="50000"/>
                <a:alpha val="90000"/>
              </a:schemeClr>
            </a:solidFill>
            <a:ln w="1905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981" rIns="71981" rtlCol="0" anchor="ctr"/>
            <a:lstStyle/>
            <a:p>
              <a:pPr algn="ctr"/>
              <a:r>
                <a:rPr lang="en-US" sz="1200" dirty="0" smtClean="0"/>
                <a:t>Microwave Technology  </a:t>
              </a:r>
              <a:endParaRPr lang="en-US" sz="1200" dirty="0"/>
            </a:p>
          </p:txBody>
        </p:sp>
        <p:sp>
          <p:nvSpPr>
            <p:cNvPr id="75" name="Rectangle: Rounded Corners 7">
              <a:extLst>
                <a:ext uri="{FF2B5EF4-FFF2-40B4-BE49-F238E27FC236}">
                  <a16:creationId xmlns:a16="http://schemas.microsoft.com/office/drawing/2014/main" xmlns="" id="{F969A588-C2BF-497D-A164-33EE1A67DFC8}"/>
                </a:ext>
              </a:extLst>
            </p:cNvPr>
            <p:cNvSpPr/>
            <p:nvPr/>
          </p:nvSpPr>
          <p:spPr>
            <a:xfrm>
              <a:off x="7510656" y="4587906"/>
              <a:ext cx="1745654" cy="540000"/>
            </a:xfrm>
            <a:prstGeom prst="roundRect">
              <a:avLst>
                <a:gd name="adj" fmla="val 9086"/>
              </a:avLst>
            </a:prstGeom>
            <a:solidFill>
              <a:schemeClr val="accent1">
                <a:lumMod val="50000"/>
                <a:alpha val="90000"/>
              </a:schemeClr>
            </a:solidFill>
            <a:ln w="19050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981" rIns="71981" rtlCol="0" anchor="ctr"/>
            <a:lstStyle/>
            <a:p>
              <a:pPr algn="ctr" defTabSz="914126"/>
              <a:r>
                <a:rPr lang="en-US" sz="1200" dirty="0" smtClean="0">
                  <a:solidFill>
                    <a:schemeClr val="bg1"/>
                  </a:solidFill>
                </a:rPr>
                <a:t>Satellite Technology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582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3. Typical Transport Network</a:t>
            </a:r>
            <a:endParaRPr lang="es-MX" dirty="0"/>
          </a:p>
        </p:txBody>
      </p:sp>
      <p:grpSp>
        <p:nvGrpSpPr>
          <p:cNvPr id="2" name="Grupo 1"/>
          <p:cNvGrpSpPr/>
          <p:nvPr/>
        </p:nvGrpSpPr>
        <p:grpSpPr>
          <a:xfrm>
            <a:off x="1721604" y="1752043"/>
            <a:ext cx="8176351" cy="2969813"/>
            <a:chOff x="601142" y="1468708"/>
            <a:chExt cx="8176351" cy="2969813"/>
          </a:xfrm>
        </p:grpSpPr>
        <p:cxnSp>
          <p:nvCxnSpPr>
            <p:cNvPr id="55" name="Conector recto 54"/>
            <p:cNvCxnSpPr/>
            <p:nvPr/>
          </p:nvCxnSpPr>
          <p:spPr>
            <a:xfrm flipV="1">
              <a:off x="7035152" y="2401427"/>
              <a:ext cx="846954" cy="886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Elipse 4"/>
            <p:cNvSpPr/>
            <p:nvPr/>
          </p:nvSpPr>
          <p:spPr>
            <a:xfrm>
              <a:off x="833448" y="2944398"/>
              <a:ext cx="3335629" cy="82424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0786" y="2795571"/>
              <a:ext cx="560951" cy="560951"/>
            </a:xfrm>
            <a:prstGeom prst="rect">
              <a:avLst/>
            </a:prstGeom>
          </p:spPr>
        </p:pic>
        <p:cxnSp>
          <p:nvCxnSpPr>
            <p:cNvPr id="7" name="Conector recto 6"/>
            <p:cNvCxnSpPr>
              <a:endCxn id="5" idx="7"/>
            </p:cNvCxnSpPr>
            <p:nvPr/>
          </p:nvCxnSpPr>
          <p:spPr>
            <a:xfrm flipV="1">
              <a:off x="2501261" y="3065106"/>
              <a:ext cx="1179324" cy="29141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7"/>
            <p:cNvCxnSpPr>
              <a:stCxn id="5" idx="1"/>
              <a:endCxn id="4" idx="2"/>
            </p:cNvCxnSpPr>
            <p:nvPr/>
          </p:nvCxnSpPr>
          <p:spPr>
            <a:xfrm>
              <a:off x="1321940" y="3065106"/>
              <a:ext cx="1179322" cy="29141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/>
            <p:cNvCxnSpPr>
              <a:stCxn id="5" idx="4"/>
            </p:cNvCxnSpPr>
            <p:nvPr/>
          </p:nvCxnSpPr>
          <p:spPr>
            <a:xfrm flipH="1" flipV="1">
              <a:off x="2501261" y="3356522"/>
              <a:ext cx="2" cy="41212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42" y="3779229"/>
              <a:ext cx="659292" cy="659292"/>
            </a:xfrm>
            <a:prstGeom prst="rect">
              <a:avLst/>
            </a:prstGeom>
          </p:spPr>
        </p:pic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7093" y="3140479"/>
              <a:ext cx="266683" cy="266683"/>
            </a:xfrm>
            <a:prstGeom prst="rect">
              <a:avLst/>
            </a:prstGeom>
          </p:spPr>
        </p:pic>
        <p:pic>
          <p:nvPicPr>
            <p:cNvPr id="18" name="Imagen 17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5281" y="3343888"/>
              <a:ext cx="266683" cy="266683"/>
            </a:xfrm>
            <a:prstGeom prst="rect">
              <a:avLst/>
            </a:prstGeom>
          </p:spPr>
        </p:pic>
        <p:pic>
          <p:nvPicPr>
            <p:cNvPr id="19" name="Imagen 18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2294" y="3014466"/>
              <a:ext cx="266683" cy="266683"/>
            </a:xfrm>
            <a:prstGeom prst="rect">
              <a:avLst/>
            </a:prstGeom>
          </p:spPr>
        </p:pic>
        <p:pic>
          <p:nvPicPr>
            <p:cNvPr id="20" name="Imagen 19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8977" y="3360977"/>
              <a:ext cx="266683" cy="266683"/>
            </a:xfrm>
            <a:prstGeom prst="rect">
              <a:avLst/>
            </a:prstGeom>
          </p:spPr>
        </p:pic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4240" y="3343887"/>
              <a:ext cx="266683" cy="266683"/>
            </a:xfrm>
            <a:prstGeom prst="rect">
              <a:avLst/>
            </a:prstGeom>
          </p:spPr>
        </p:pic>
        <p:pic>
          <p:nvPicPr>
            <p:cNvPr id="22" name="Imagen 21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6766" y="3165662"/>
              <a:ext cx="266683" cy="266683"/>
            </a:xfrm>
            <a:prstGeom prst="rect">
              <a:avLst/>
            </a:prstGeom>
          </p:spPr>
        </p:pic>
        <p:pic>
          <p:nvPicPr>
            <p:cNvPr id="23" name="Imagen 22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7525" y="3356522"/>
              <a:ext cx="266683" cy="266683"/>
            </a:xfrm>
            <a:prstGeom prst="rect">
              <a:avLst/>
            </a:prstGeom>
          </p:spPr>
        </p:pic>
        <p:cxnSp>
          <p:nvCxnSpPr>
            <p:cNvPr id="25" name="Conector recto 24"/>
            <p:cNvCxnSpPr/>
            <p:nvPr/>
          </p:nvCxnSpPr>
          <p:spPr>
            <a:xfrm flipV="1">
              <a:off x="1145783" y="2944398"/>
              <a:ext cx="1355478" cy="1136362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uadroTexto 25"/>
            <p:cNvSpPr txBox="1"/>
            <p:nvPr/>
          </p:nvSpPr>
          <p:spPr>
            <a:xfrm>
              <a:off x="1260434" y="3866194"/>
              <a:ext cx="21471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UE </a:t>
              </a:r>
              <a:r>
                <a:rPr lang="es-MX" sz="1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traffic</a:t>
              </a:r>
              <a:r>
                <a:rPr lang="es-MX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s-MX" sz="1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served</a:t>
              </a:r>
              <a:r>
                <a:rPr lang="es-MX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s-MX" sz="1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by</a:t>
              </a:r>
              <a:r>
                <a:rPr lang="es-MX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s-MX" sz="1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eNodeBs</a:t>
              </a:r>
              <a:endPara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29" name="Conector recto 28"/>
            <p:cNvCxnSpPr>
              <a:stCxn id="4" idx="2"/>
            </p:cNvCxnSpPr>
            <p:nvPr/>
          </p:nvCxnSpPr>
          <p:spPr>
            <a:xfrm flipV="1">
              <a:off x="2501262" y="2692400"/>
              <a:ext cx="2502538" cy="664122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Elipse 29"/>
            <p:cNvSpPr/>
            <p:nvPr/>
          </p:nvSpPr>
          <p:spPr>
            <a:xfrm>
              <a:off x="3246443" y="2167362"/>
              <a:ext cx="763276" cy="24957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32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036" y="1781569"/>
              <a:ext cx="560951" cy="560951"/>
            </a:xfrm>
            <a:prstGeom prst="rect">
              <a:avLst/>
            </a:prstGeom>
          </p:spPr>
        </p:pic>
        <p:sp>
          <p:nvSpPr>
            <p:cNvPr id="33" name="Elipse 32"/>
            <p:cNvSpPr/>
            <p:nvPr/>
          </p:nvSpPr>
          <p:spPr>
            <a:xfrm>
              <a:off x="4491043" y="1854501"/>
              <a:ext cx="763276" cy="24957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3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6636" y="1468708"/>
              <a:ext cx="560951" cy="560951"/>
            </a:xfrm>
            <a:prstGeom prst="rect">
              <a:avLst/>
            </a:prstGeom>
          </p:spPr>
        </p:pic>
        <p:cxnSp>
          <p:nvCxnSpPr>
            <p:cNvPr id="35" name="Conector recto 34"/>
            <p:cNvCxnSpPr>
              <a:stCxn id="32" idx="2"/>
            </p:cNvCxnSpPr>
            <p:nvPr/>
          </p:nvCxnSpPr>
          <p:spPr>
            <a:xfrm>
              <a:off x="3612512" y="2342520"/>
              <a:ext cx="1391288" cy="36583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/>
            <p:cNvCxnSpPr>
              <a:stCxn id="34" idx="2"/>
            </p:cNvCxnSpPr>
            <p:nvPr/>
          </p:nvCxnSpPr>
          <p:spPr>
            <a:xfrm>
              <a:off x="4857112" y="2029659"/>
              <a:ext cx="146688" cy="678691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40"/>
            <p:cNvCxnSpPr/>
            <p:nvPr/>
          </p:nvCxnSpPr>
          <p:spPr>
            <a:xfrm flipV="1">
              <a:off x="5016470" y="2342520"/>
              <a:ext cx="1231930" cy="365830"/>
            </a:xfrm>
            <a:prstGeom prst="line">
              <a:avLst/>
            </a:prstGeom>
            <a:ln w="222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/>
            <p:cNvCxnSpPr/>
            <p:nvPr/>
          </p:nvCxnSpPr>
          <p:spPr>
            <a:xfrm>
              <a:off x="5708635" y="2026492"/>
              <a:ext cx="552435" cy="316028"/>
            </a:xfrm>
            <a:prstGeom prst="line">
              <a:avLst/>
            </a:prstGeom>
            <a:ln w="222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/>
            <p:cNvCxnSpPr/>
            <p:nvPr/>
          </p:nvCxnSpPr>
          <p:spPr>
            <a:xfrm>
              <a:off x="6248400" y="2336906"/>
              <a:ext cx="717505" cy="0"/>
            </a:xfrm>
            <a:prstGeom prst="line">
              <a:avLst/>
            </a:prstGeom>
            <a:ln w="444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upo 52"/>
            <p:cNvGrpSpPr/>
            <p:nvPr/>
          </p:nvGrpSpPr>
          <p:grpSpPr>
            <a:xfrm>
              <a:off x="6788165" y="2099202"/>
              <a:ext cx="860635" cy="635462"/>
              <a:chOff x="6505365" y="4822439"/>
              <a:chExt cx="1493419" cy="1185123"/>
            </a:xfrm>
          </p:grpSpPr>
          <p:pic>
            <p:nvPicPr>
              <p:cNvPr id="50" name="Picture 11" descr="C:\Users\ecoffey\AppData\Local\Temp\Rar$DRa0.796\30036_Device_ibm_tower_default_64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05365" y="4822439"/>
                <a:ext cx="857172" cy="8571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11" descr="C:\Users\ecoffey\AppData\Local\Temp\Rar$DRa0.796\30036_Device_ibm_tower_default_64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35041" y="4974026"/>
                <a:ext cx="857172" cy="8571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11" descr="C:\Users\ecoffey\AppData\Local\Temp\Rar$DRa0.796\30036_Device_ibm_tower_default_64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41612" y="5150390"/>
                <a:ext cx="857172" cy="8571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4" descr="C:\Users\ecoffey\AppData\Local\Temp\Rar$DRa0.400\30009_Device_cloud_white_default_256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4776" y="1854501"/>
              <a:ext cx="882717" cy="882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0" name="Conector recto 59"/>
            <p:cNvCxnSpPr/>
            <p:nvPr/>
          </p:nvCxnSpPr>
          <p:spPr>
            <a:xfrm flipH="1">
              <a:off x="6226952" y="1781569"/>
              <a:ext cx="267424" cy="555337"/>
            </a:xfrm>
            <a:prstGeom prst="line">
              <a:avLst/>
            </a:prstGeom>
            <a:ln w="222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62"/>
            <p:cNvCxnSpPr/>
            <p:nvPr/>
          </p:nvCxnSpPr>
          <p:spPr>
            <a:xfrm>
              <a:off x="5632435" y="1910619"/>
              <a:ext cx="76200" cy="113427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65"/>
            <p:cNvCxnSpPr/>
            <p:nvPr/>
          </p:nvCxnSpPr>
          <p:spPr>
            <a:xfrm flipV="1">
              <a:off x="5702535" y="1908173"/>
              <a:ext cx="43503" cy="11587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/>
            <p:cNvCxnSpPr/>
            <p:nvPr/>
          </p:nvCxnSpPr>
          <p:spPr>
            <a:xfrm>
              <a:off x="5530536" y="2002631"/>
              <a:ext cx="182466" cy="214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cto 72"/>
            <p:cNvCxnSpPr/>
            <p:nvPr/>
          </p:nvCxnSpPr>
          <p:spPr>
            <a:xfrm>
              <a:off x="6413809" y="1673235"/>
              <a:ext cx="76200" cy="113427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cto 73"/>
            <p:cNvCxnSpPr/>
            <p:nvPr/>
          </p:nvCxnSpPr>
          <p:spPr>
            <a:xfrm flipV="1">
              <a:off x="6483909" y="1670789"/>
              <a:ext cx="43503" cy="115873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recto 74"/>
            <p:cNvCxnSpPr/>
            <p:nvPr/>
          </p:nvCxnSpPr>
          <p:spPr>
            <a:xfrm>
              <a:off x="6311910" y="1765247"/>
              <a:ext cx="182466" cy="21415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CuadroTexto 75"/>
            <p:cNvSpPr txBox="1"/>
            <p:nvPr/>
          </p:nvSpPr>
          <p:spPr>
            <a:xfrm>
              <a:off x="7057437" y="2692880"/>
              <a:ext cx="5000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Core</a:t>
              </a:r>
              <a:endPara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7" name="CuadroTexto 76"/>
            <p:cNvSpPr txBox="1"/>
            <p:nvPr/>
          </p:nvSpPr>
          <p:spPr>
            <a:xfrm>
              <a:off x="4009719" y="2933815"/>
              <a:ext cx="8018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1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Last-mile</a:t>
              </a:r>
              <a:endParaRPr lang="es-MX" sz="12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s-MX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Link</a:t>
              </a:r>
              <a:endPara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5283118" y="2570882"/>
              <a:ext cx="10338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1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Aggregation</a:t>
              </a:r>
              <a:endParaRPr lang="es-MX" sz="12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s-MX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Link</a:t>
              </a:r>
              <a:endPara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9" name="CuadroTexto 78"/>
            <p:cNvSpPr txBox="1"/>
            <p:nvPr/>
          </p:nvSpPr>
          <p:spPr>
            <a:xfrm>
              <a:off x="7948868" y="2640098"/>
              <a:ext cx="8286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1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External</a:t>
              </a:r>
              <a:r>
                <a:rPr lang="es-MX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</a:p>
            <a:p>
              <a:pPr algn="ctr"/>
              <a:r>
                <a:rPr lang="es-MX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Networks</a:t>
              </a:r>
              <a:endPara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0" name="CuadroTexto 79"/>
            <p:cNvSpPr txBox="1"/>
            <p:nvPr/>
          </p:nvSpPr>
          <p:spPr>
            <a:xfrm>
              <a:off x="2591904" y="1739873"/>
              <a:ext cx="7954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eNodeBs</a:t>
              </a:r>
              <a:endPara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6182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4. Basic structure of a mobile transport network</a:t>
            </a:r>
          </a:p>
        </p:txBody>
      </p:sp>
      <p:grpSp>
        <p:nvGrpSpPr>
          <p:cNvPr id="2" name="Grupo 1"/>
          <p:cNvGrpSpPr/>
          <p:nvPr/>
        </p:nvGrpSpPr>
        <p:grpSpPr>
          <a:xfrm>
            <a:off x="2258362" y="1790342"/>
            <a:ext cx="7675276" cy="3213680"/>
            <a:chOff x="526053" y="1816100"/>
            <a:chExt cx="7675276" cy="3213680"/>
          </a:xfrm>
        </p:grpSpPr>
        <p:sp>
          <p:nvSpPr>
            <p:cNvPr id="5" name="Rectángulo redondeado 4"/>
            <p:cNvSpPr/>
            <p:nvPr/>
          </p:nvSpPr>
          <p:spPr>
            <a:xfrm>
              <a:off x="526053" y="2053445"/>
              <a:ext cx="1403797" cy="656823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Base Station</a:t>
              </a:r>
              <a:endParaRPr lang="en-US" sz="1400" dirty="0"/>
            </a:p>
          </p:txBody>
        </p:sp>
        <p:pic>
          <p:nvPicPr>
            <p:cNvPr id="6" name="Picture 4" descr="C:\Users\ecoffey\AppData\Local\Temp\Rar$DRa0.400\30009_Device_cloud_white_default_256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5728" y="1816100"/>
              <a:ext cx="962372" cy="962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0" descr="C:\Users\ecoffey\AppData\Local\Temp\Rar$DRa0.191\30045_Device_MGX_8000_multiservice_switch_unknown_64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9563" y="2138017"/>
              <a:ext cx="487680" cy="487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0" descr="C:\Users\ecoffey\AppData\Local\Temp\Rar$DRa0.191\30045_Device_MGX_8000_multiservice_switch_unknown_64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8100" y="2138017"/>
              <a:ext cx="487680" cy="487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C:\Users\ecoffey\AppData\Local\Temp\Rar$DRa0.400\30009_Device_cloud_white_default_256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9286" y="1816100"/>
              <a:ext cx="962372" cy="962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0" descr="C:\Users\ecoffey\AppData\Local\Temp\Rar$DRa0.191\30045_Device_MGX_8000_multiservice_switch_unknown_64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0143" y="2138017"/>
              <a:ext cx="487680" cy="487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C:\Users\ecoffey\AppData\Local\Temp\Rar$DRa0.400\30009_Device_cloud_white_default_256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1329" y="1816100"/>
              <a:ext cx="962372" cy="962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CuadroTexto 12"/>
            <p:cNvSpPr txBox="1"/>
            <p:nvPr/>
          </p:nvSpPr>
          <p:spPr>
            <a:xfrm>
              <a:off x="2933598" y="2624583"/>
              <a:ext cx="9060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Last-mile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" name="CuadroTexto 13"/>
            <p:cNvSpPr txBox="1"/>
            <p:nvPr/>
          </p:nvSpPr>
          <p:spPr>
            <a:xfrm>
              <a:off x="4277518" y="2639837"/>
              <a:ext cx="1174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Aggregation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" name="CuadroTexto 14"/>
            <p:cNvSpPr txBox="1"/>
            <p:nvPr/>
          </p:nvSpPr>
          <p:spPr>
            <a:xfrm>
              <a:off x="5881488" y="2639837"/>
              <a:ext cx="8982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3rd Party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7" name="Rectángulo redondeado 16"/>
            <p:cNvSpPr/>
            <p:nvPr/>
          </p:nvSpPr>
          <p:spPr>
            <a:xfrm>
              <a:off x="6779747" y="1967760"/>
              <a:ext cx="1403797" cy="656823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Core Elements</a:t>
              </a:r>
              <a:endParaRPr lang="en-US" sz="1400" dirty="0"/>
            </a:p>
          </p:txBody>
        </p:sp>
        <p:cxnSp>
          <p:nvCxnSpPr>
            <p:cNvPr id="19" name="Conector recto 18"/>
            <p:cNvCxnSpPr>
              <a:stCxn id="5" idx="3"/>
              <a:endCxn id="7" idx="1"/>
            </p:cNvCxnSpPr>
            <p:nvPr/>
          </p:nvCxnSpPr>
          <p:spPr>
            <a:xfrm>
              <a:off x="1929850" y="2381857"/>
              <a:ext cx="459713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/>
            <p:cNvCxnSpPr>
              <a:stCxn id="5" idx="2"/>
            </p:cNvCxnSpPr>
            <p:nvPr/>
          </p:nvCxnSpPr>
          <p:spPr>
            <a:xfrm flipH="1">
              <a:off x="1227951" y="2710268"/>
              <a:ext cx="1" cy="1785532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25"/>
            <p:cNvCxnSpPr>
              <a:stCxn id="17" idx="2"/>
            </p:cNvCxnSpPr>
            <p:nvPr/>
          </p:nvCxnSpPr>
          <p:spPr>
            <a:xfrm flipH="1">
              <a:off x="7481645" y="2624583"/>
              <a:ext cx="1" cy="164440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de flecha 29"/>
            <p:cNvCxnSpPr/>
            <p:nvPr/>
          </p:nvCxnSpPr>
          <p:spPr>
            <a:xfrm flipV="1">
              <a:off x="1232641" y="3333341"/>
              <a:ext cx="6253378" cy="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uadroTexto 35"/>
            <p:cNvSpPr txBox="1"/>
            <p:nvPr/>
          </p:nvSpPr>
          <p:spPr>
            <a:xfrm>
              <a:off x="2848078" y="3098622"/>
              <a:ext cx="24125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Service relationship (End-to-end)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7" name="Conector recto 36"/>
            <p:cNvCxnSpPr/>
            <p:nvPr/>
          </p:nvCxnSpPr>
          <p:spPr>
            <a:xfrm>
              <a:off x="2633403" y="2624583"/>
              <a:ext cx="0" cy="1871217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/>
            <p:nvPr/>
          </p:nvCxnSpPr>
          <p:spPr>
            <a:xfrm>
              <a:off x="2633403" y="3791229"/>
              <a:ext cx="4848242" cy="1874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CuadroTexto 42"/>
            <p:cNvSpPr txBox="1"/>
            <p:nvPr/>
          </p:nvSpPr>
          <p:spPr>
            <a:xfrm>
              <a:off x="4198604" y="3541883"/>
              <a:ext cx="14428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Networking Layers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4" name="Conector recto de flecha 43"/>
            <p:cNvCxnSpPr/>
            <p:nvPr/>
          </p:nvCxnSpPr>
          <p:spPr>
            <a:xfrm>
              <a:off x="1247758" y="4372695"/>
              <a:ext cx="1374347" cy="1652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de flecha 46"/>
            <p:cNvCxnSpPr/>
            <p:nvPr/>
          </p:nvCxnSpPr>
          <p:spPr>
            <a:xfrm>
              <a:off x="2621058" y="4384133"/>
              <a:ext cx="1470882" cy="898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/>
            <p:cNvCxnSpPr/>
            <p:nvPr/>
          </p:nvCxnSpPr>
          <p:spPr>
            <a:xfrm>
              <a:off x="4091940" y="3962214"/>
              <a:ext cx="0" cy="533586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49"/>
            <p:cNvCxnSpPr/>
            <p:nvPr/>
          </p:nvCxnSpPr>
          <p:spPr>
            <a:xfrm>
              <a:off x="5641435" y="3962214"/>
              <a:ext cx="0" cy="436788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cto de flecha 50"/>
            <p:cNvCxnSpPr/>
            <p:nvPr/>
          </p:nvCxnSpPr>
          <p:spPr>
            <a:xfrm>
              <a:off x="4103239" y="4390169"/>
              <a:ext cx="1529450" cy="445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cto de flecha 52"/>
            <p:cNvCxnSpPr/>
            <p:nvPr/>
          </p:nvCxnSpPr>
          <p:spPr>
            <a:xfrm>
              <a:off x="5637062" y="4394623"/>
              <a:ext cx="1848957" cy="875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CuadroTexto 61"/>
            <p:cNvSpPr txBox="1"/>
            <p:nvPr/>
          </p:nvSpPr>
          <p:spPr>
            <a:xfrm>
              <a:off x="1455980" y="3956415"/>
              <a:ext cx="10198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Physical </a:t>
              </a:r>
            </a:p>
            <a:p>
              <a:pPr algn="ctr"/>
              <a: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Connectivity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0" name="CuadroTexto 69"/>
            <p:cNvSpPr txBox="1"/>
            <p:nvPr/>
          </p:nvSpPr>
          <p:spPr>
            <a:xfrm>
              <a:off x="2877243" y="3956415"/>
              <a:ext cx="10198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Physical </a:t>
              </a:r>
            </a:p>
            <a:p>
              <a:pPr algn="ctr"/>
              <a: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Connectivity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1" name="CuadroTexto 70"/>
            <p:cNvSpPr txBox="1"/>
            <p:nvPr/>
          </p:nvSpPr>
          <p:spPr>
            <a:xfrm>
              <a:off x="4412755" y="3956415"/>
              <a:ext cx="10198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Physical </a:t>
              </a:r>
            </a:p>
            <a:p>
              <a:pPr algn="ctr"/>
              <a: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Connectivity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2" name="CuadroTexto 71"/>
            <p:cNvSpPr txBox="1"/>
            <p:nvPr/>
          </p:nvSpPr>
          <p:spPr>
            <a:xfrm>
              <a:off x="6085879" y="3956415"/>
              <a:ext cx="10198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Physical </a:t>
              </a:r>
            </a:p>
            <a:p>
              <a:pPr algn="ctr"/>
              <a: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Connectivity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3" name="CuadroTexto 72"/>
            <p:cNvSpPr txBox="1"/>
            <p:nvPr/>
          </p:nvSpPr>
          <p:spPr>
            <a:xfrm>
              <a:off x="1894559" y="4568115"/>
              <a:ext cx="14393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Demarcation node</a:t>
              </a:r>
            </a:p>
            <a:p>
              <a:pPr algn="ctr"/>
              <a: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(CSG)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4" name="CuadroTexto 73"/>
            <p:cNvSpPr txBox="1"/>
            <p:nvPr/>
          </p:nvSpPr>
          <p:spPr>
            <a:xfrm>
              <a:off x="3771257" y="4568115"/>
              <a:ext cx="6639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Packet </a:t>
              </a:r>
            </a:p>
            <a:p>
              <a:pPr algn="ctr"/>
              <a: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Node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5" name="CuadroTexto 74"/>
            <p:cNvSpPr txBox="1"/>
            <p:nvPr/>
          </p:nvSpPr>
          <p:spPr>
            <a:xfrm>
              <a:off x="5309453" y="4568115"/>
              <a:ext cx="6639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Packet </a:t>
              </a:r>
            </a:p>
            <a:p>
              <a:pPr algn="ctr"/>
              <a: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Node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6" name="CuadroTexto 75"/>
            <p:cNvSpPr txBox="1"/>
            <p:nvPr/>
          </p:nvSpPr>
          <p:spPr>
            <a:xfrm>
              <a:off x="6761961" y="4568115"/>
              <a:ext cx="1439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Demarcation node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433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421" y="879579"/>
            <a:ext cx="5888215" cy="5913706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3548844" y="2296677"/>
            <a:ext cx="432000" cy="432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Elipse 5"/>
          <p:cNvSpPr/>
          <p:nvPr/>
        </p:nvSpPr>
        <p:spPr>
          <a:xfrm>
            <a:off x="4615644" y="4147249"/>
            <a:ext cx="432000" cy="432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7" name="Elipse 6"/>
          <p:cNvSpPr/>
          <p:nvPr/>
        </p:nvSpPr>
        <p:spPr>
          <a:xfrm>
            <a:off x="6800044" y="4147249"/>
            <a:ext cx="432000" cy="432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8" name="Rectángulo 7"/>
          <p:cNvSpPr/>
          <p:nvPr/>
        </p:nvSpPr>
        <p:spPr>
          <a:xfrm>
            <a:off x="6881029" y="2089218"/>
            <a:ext cx="1248228" cy="32748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Origin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5863066" y="6420801"/>
            <a:ext cx="1248228" cy="32748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Destination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ítulo 2"/>
          <p:cNvSpPr>
            <a:spLocks noGrp="1"/>
          </p:cNvSpPr>
          <p:nvPr>
            <p:ph type="title"/>
          </p:nvPr>
        </p:nvSpPr>
        <p:spPr>
          <a:xfrm>
            <a:off x="1" y="332115"/>
            <a:ext cx="12191999" cy="547464"/>
          </a:xfrm>
        </p:spPr>
        <p:txBody>
          <a:bodyPr/>
          <a:lstStyle/>
          <a:p>
            <a:r>
              <a:rPr lang="en-US" dirty="0"/>
              <a:t>Figure 5. Example of Fiber Path Design</a:t>
            </a:r>
          </a:p>
        </p:txBody>
      </p:sp>
    </p:spTree>
    <p:extLst>
      <p:ext uri="{BB962C8B-B14F-4D97-AF65-F5344CB8AC3E}">
        <p14:creationId xmlns:p14="http://schemas.microsoft.com/office/powerpoint/2010/main" val="239689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4271162" y="1132065"/>
            <a:ext cx="3389474" cy="5040000"/>
            <a:chOff x="265833" y="900245"/>
            <a:chExt cx="3389474" cy="5040000"/>
          </a:xfrm>
        </p:grpSpPr>
        <p:pic>
          <p:nvPicPr>
            <p:cNvPr id="20" name="Imagen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5833" y="900245"/>
              <a:ext cx="3389474" cy="5040000"/>
            </a:xfrm>
            <a:prstGeom prst="rect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</p:pic>
        <p:grpSp>
          <p:nvGrpSpPr>
            <p:cNvPr id="7" name="Grupo 6"/>
            <p:cNvGrpSpPr/>
            <p:nvPr/>
          </p:nvGrpSpPr>
          <p:grpSpPr>
            <a:xfrm>
              <a:off x="562878" y="4035438"/>
              <a:ext cx="144000" cy="144000"/>
              <a:chOff x="2949957" y="5393882"/>
              <a:chExt cx="144000" cy="144000"/>
            </a:xfrm>
          </p:grpSpPr>
          <p:sp>
            <p:nvSpPr>
              <p:cNvPr id="5" name="Elipse 4"/>
              <p:cNvSpPr/>
              <p:nvPr/>
            </p:nvSpPr>
            <p:spPr>
              <a:xfrm>
                <a:off x="2949957" y="5393882"/>
                <a:ext cx="144000" cy="14400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" name="Elipse 5"/>
              <p:cNvSpPr/>
              <p:nvPr/>
            </p:nvSpPr>
            <p:spPr>
              <a:xfrm>
                <a:off x="3005149" y="5449988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10" name="Grupo 9"/>
            <p:cNvGrpSpPr/>
            <p:nvPr/>
          </p:nvGrpSpPr>
          <p:grpSpPr>
            <a:xfrm>
              <a:off x="1315781" y="5265796"/>
              <a:ext cx="144000" cy="144000"/>
              <a:chOff x="3435732" y="5478829"/>
              <a:chExt cx="144000" cy="144000"/>
            </a:xfrm>
          </p:grpSpPr>
          <p:sp>
            <p:nvSpPr>
              <p:cNvPr id="8" name="Elipse 7"/>
              <p:cNvSpPr/>
              <p:nvPr/>
            </p:nvSpPr>
            <p:spPr>
              <a:xfrm>
                <a:off x="3435732" y="5478829"/>
                <a:ext cx="144000" cy="1440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" name="Elipse 8"/>
              <p:cNvSpPr/>
              <p:nvPr/>
            </p:nvSpPr>
            <p:spPr>
              <a:xfrm>
                <a:off x="3489732" y="5536471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11" name="Grupo 10"/>
            <p:cNvGrpSpPr/>
            <p:nvPr/>
          </p:nvGrpSpPr>
          <p:grpSpPr>
            <a:xfrm>
              <a:off x="1349253" y="1095635"/>
              <a:ext cx="144000" cy="144000"/>
              <a:chOff x="3435732" y="5478829"/>
              <a:chExt cx="144000" cy="144000"/>
            </a:xfrm>
          </p:grpSpPr>
          <p:sp>
            <p:nvSpPr>
              <p:cNvPr id="12" name="Elipse 11"/>
              <p:cNvSpPr/>
              <p:nvPr/>
            </p:nvSpPr>
            <p:spPr>
              <a:xfrm>
                <a:off x="3435732" y="5478829"/>
                <a:ext cx="144000" cy="1440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3" name="Elipse 12"/>
              <p:cNvSpPr/>
              <p:nvPr/>
            </p:nvSpPr>
            <p:spPr>
              <a:xfrm>
                <a:off x="3489732" y="5536471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14" name="Rectángulo 13"/>
            <p:cNvSpPr/>
            <p:nvPr/>
          </p:nvSpPr>
          <p:spPr>
            <a:xfrm>
              <a:off x="1826504" y="4720989"/>
              <a:ext cx="1828803" cy="12048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Legend</a:t>
              </a:r>
            </a:p>
            <a:p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</a:t>
              </a:r>
            </a:p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RAN Nodes</a:t>
              </a:r>
            </a:p>
            <a:p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</a:t>
              </a:r>
              <a:r>
                <a:rPr lang="en-US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Tx</a:t>
              </a:r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Nodes </a:t>
              </a:r>
            </a:p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MW Link</a:t>
              </a:r>
            </a:p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</a:t>
              </a:r>
            </a:p>
          </p:txBody>
        </p:sp>
        <p:sp>
          <p:nvSpPr>
            <p:cNvPr id="15" name="Elipse 14"/>
            <p:cNvSpPr/>
            <p:nvPr/>
          </p:nvSpPr>
          <p:spPr>
            <a:xfrm>
              <a:off x="1926580" y="5235437"/>
              <a:ext cx="144000" cy="144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6" name="Elipse 15"/>
            <p:cNvSpPr/>
            <p:nvPr/>
          </p:nvSpPr>
          <p:spPr>
            <a:xfrm>
              <a:off x="1926580" y="5444209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7" name="Elipse 16"/>
            <p:cNvSpPr/>
            <p:nvPr/>
          </p:nvSpPr>
          <p:spPr>
            <a:xfrm>
              <a:off x="1981772" y="5291543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8" name="Elipse 17"/>
            <p:cNvSpPr/>
            <p:nvPr/>
          </p:nvSpPr>
          <p:spPr>
            <a:xfrm>
              <a:off x="1980580" y="5501851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21" name="Conector recto 20"/>
            <p:cNvCxnSpPr/>
            <p:nvPr/>
          </p:nvCxnSpPr>
          <p:spPr>
            <a:xfrm>
              <a:off x="1930149" y="5752169"/>
              <a:ext cx="172861" cy="0"/>
            </a:xfrm>
            <a:prstGeom prst="line">
              <a:avLst/>
            </a:prstGeom>
            <a:ln w="635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23"/>
            <p:cNvCxnSpPr/>
            <p:nvPr/>
          </p:nvCxnSpPr>
          <p:spPr>
            <a:xfrm flipV="1">
              <a:off x="654070" y="1239635"/>
              <a:ext cx="738359" cy="2795804"/>
            </a:xfrm>
            <a:prstGeom prst="line">
              <a:avLst/>
            </a:prstGeom>
            <a:ln w="635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24"/>
            <p:cNvCxnSpPr>
              <a:endCxn id="8" idx="1"/>
            </p:cNvCxnSpPr>
            <p:nvPr/>
          </p:nvCxnSpPr>
          <p:spPr>
            <a:xfrm>
              <a:off x="654070" y="4179438"/>
              <a:ext cx="682799" cy="1107446"/>
            </a:xfrm>
            <a:prstGeom prst="line">
              <a:avLst/>
            </a:prstGeom>
            <a:ln w="635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Elipse 27"/>
            <p:cNvSpPr/>
            <p:nvPr/>
          </p:nvSpPr>
          <p:spPr>
            <a:xfrm>
              <a:off x="578661" y="2123083"/>
              <a:ext cx="432000" cy="432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9" name="Elipse 28"/>
            <p:cNvSpPr/>
            <p:nvPr/>
          </p:nvSpPr>
          <p:spPr>
            <a:xfrm>
              <a:off x="490878" y="4662077"/>
              <a:ext cx="432000" cy="432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07" name="Rectángulo 106"/>
            <p:cNvSpPr/>
            <p:nvPr/>
          </p:nvSpPr>
          <p:spPr>
            <a:xfrm>
              <a:off x="1090815" y="2645671"/>
              <a:ext cx="785612" cy="2607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11.4km</a:t>
              </a:r>
              <a:endParaRPr lang="es-MX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8" name="Rectángulo 107"/>
            <p:cNvSpPr/>
            <p:nvPr/>
          </p:nvSpPr>
          <p:spPr>
            <a:xfrm>
              <a:off x="1025471" y="4482037"/>
              <a:ext cx="785612" cy="2607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5</a:t>
              </a:r>
              <a:r>
                <a:rPr lang="es-MX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.3km</a:t>
              </a:r>
              <a:endParaRPr lang="es-MX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0" name="Título 2"/>
          <p:cNvSpPr>
            <a:spLocks noGrp="1"/>
          </p:cNvSpPr>
          <p:nvPr>
            <p:ph type="title"/>
          </p:nvPr>
        </p:nvSpPr>
        <p:spPr>
          <a:xfrm>
            <a:off x="1" y="332115"/>
            <a:ext cx="12191999" cy="547464"/>
          </a:xfrm>
        </p:spPr>
        <p:txBody>
          <a:bodyPr/>
          <a:lstStyle/>
          <a:p>
            <a:r>
              <a:rPr lang="en-US" dirty="0"/>
              <a:t>Figure 6. Example scenario of Microwave Link Design</a:t>
            </a:r>
          </a:p>
        </p:txBody>
      </p:sp>
    </p:spTree>
    <p:extLst>
      <p:ext uri="{BB962C8B-B14F-4D97-AF65-F5344CB8AC3E}">
        <p14:creationId xmlns:p14="http://schemas.microsoft.com/office/powerpoint/2010/main" val="347542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3918238" y="1198729"/>
            <a:ext cx="4355521" cy="5040000"/>
            <a:chOff x="4242975" y="900245"/>
            <a:chExt cx="4355521" cy="5040000"/>
          </a:xfrm>
        </p:grpSpPr>
        <p:pic>
          <p:nvPicPr>
            <p:cNvPr id="63" name="Imagen 62"/>
            <p:cNvPicPr>
              <a:picLocks noChangeAspect="1"/>
            </p:cNvPicPr>
            <p:nvPr/>
          </p:nvPicPr>
          <p:blipFill rotWithShape="1">
            <a:blip r:embed="rId2"/>
            <a:srcRect l="10000" t="5555" r="9420"/>
            <a:stretch/>
          </p:blipFill>
          <p:spPr>
            <a:xfrm>
              <a:off x="4242976" y="908379"/>
              <a:ext cx="4355520" cy="2520000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</p:pic>
        <p:pic>
          <p:nvPicPr>
            <p:cNvPr id="62" name="Imagen 61"/>
            <p:cNvPicPr>
              <a:picLocks noChangeAspect="1"/>
            </p:cNvPicPr>
            <p:nvPr/>
          </p:nvPicPr>
          <p:blipFill rotWithShape="1">
            <a:blip r:embed="rId3"/>
            <a:srcRect l="9628" t="2000" r="7848"/>
            <a:stretch/>
          </p:blipFill>
          <p:spPr>
            <a:xfrm>
              <a:off x="4242976" y="3420245"/>
              <a:ext cx="4355520" cy="2520000"/>
            </a:xfrm>
            <a:prstGeom prst="rect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</p:pic>
        <p:sp>
          <p:nvSpPr>
            <p:cNvPr id="34" name="CuadroTexto 33"/>
            <p:cNvSpPr txBox="1"/>
            <p:nvPr/>
          </p:nvSpPr>
          <p:spPr>
            <a:xfrm>
              <a:off x="4242976" y="900245"/>
              <a:ext cx="1809481" cy="3393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MX" sz="1800" dirty="0" err="1">
                  <a:solidFill>
                    <a:schemeClr val="accent2">
                      <a:lumMod val="50000"/>
                    </a:schemeClr>
                  </a:solidFill>
                </a:rPr>
                <a:t>Profile</a:t>
              </a:r>
              <a:r>
                <a:rPr lang="es-MX" sz="1800" dirty="0">
                  <a:solidFill>
                    <a:schemeClr val="accent2">
                      <a:lumMod val="50000"/>
                    </a:schemeClr>
                  </a:solidFill>
                </a:rPr>
                <a:t> </a:t>
              </a:r>
              <a:r>
                <a:rPr lang="es-MX" sz="1800" dirty="0" smtClean="0">
                  <a:solidFill>
                    <a:schemeClr val="accent2">
                      <a:lumMod val="50000"/>
                    </a:schemeClr>
                  </a:solidFill>
                </a:rPr>
                <a:t>Link A</a:t>
              </a:r>
              <a:endParaRPr lang="es-MX" sz="18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35" name="CuadroTexto 34"/>
            <p:cNvSpPr txBox="1"/>
            <p:nvPr/>
          </p:nvSpPr>
          <p:spPr>
            <a:xfrm>
              <a:off x="4242975" y="3420245"/>
              <a:ext cx="1809481" cy="3312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accent2">
                      <a:lumMod val="50000"/>
                    </a:schemeClr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MX" dirty="0" err="1"/>
                <a:t>Profile</a:t>
              </a:r>
              <a:r>
                <a:rPr lang="es-MX" dirty="0"/>
                <a:t> </a:t>
              </a:r>
              <a:r>
                <a:rPr lang="es-MX" dirty="0" smtClean="0"/>
                <a:t>Link B</a:t>
              </a:r>
              <a:endParaRPr lang="es-MX" dirty="0"/>
            </a:p>
          </p:txBody>
        </p:sp>
      </p:grpSp>
      <p:sp>
        <p:nvSpPr>
          <p:cNvPr id="49" name="Título 2"/>
          <p:cNvSpPr>
            <a:spLocks noGrp="1"/>
          </p:cNvSpPr>
          <p:nvPr>
            <p:ph type="title"/>
          </p:nvPr>
        </p:nvSpPr>
        <p:spPr>
          <a:xfrm>
            <a:off x="0" y="651265"/>
            <a:ext cx="12191999" cy="547464"/>
          </a:xfrm>
        </p:spPr>
        <p:txBody>
          <a:bodyPr>
            <a:normAutofit fontScale="90000"/>
          </a:bodyPr>
          <a:lstStyle/>
          <a:p>
            <a:r>
              <a:rPr lang="en-US" dirty="0"/>
              <a:t>Figure 7. MW Link Profile for Microwave Link Design Scenario</a:t>
            </a:r>
          </a:p>
        </p:txBody>
      </p:sp>
    </p:spTree>
    <p:extLst>
      <p:ext uri="{BB962C8B-B14F-4D97-AF65-F5344CB8AC3E}">
        <p14:creationId xmlns:p14="http://schemas.microsoft.com/office/powerpoint/2010/main" val="395114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8. Look angles with respect to ES reference</a:t>
            </a:r>
            <a:endParaRPr lang="es-MX" dirty="0"/>
          </a:p>
        </p:txBody>
      </p:sp>
      <p:grpSp>
        <p:nvGrpSpPr>
          <p:cNvPr id="2" name="Grupo 1"/>
          <p:cNvGrpSpPr/>
          <p:nvPr/>
        </p:nvGrpSpPr>
        <p:grpSpPr>
          <a:xfrm>
            <a:off x="3526399" y="1698050"/>
            <a:ext cx="5139201" cy="2601519"/>
            <a:chOff x="2293951" y="1582140"/>
            <a:chExt cx="5139201" cy="2601519"/>
          </a:xfrm>
        </p:grpSpPr>
        <p:pic>
          <p:nvPicPr>
            <p:cNvPr id="4" name="Picture 26" descr="C:\Users\ecoffey\AppData\Local\Temp\Rar$DRa0.793\30071_Device_satellite_dish_unreachable_256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4737" y="2592479"/>
              <a:ext cx="514300" cy="514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6" descr="C:\Users\ecoffey\AppData\Local\Temp\Rar$DRa0.793\30071_Device_satellite_dish_unreachable_256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7800" y="2676949"/>
              <a:ext cx="514300" cy="514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Conector recto de flecha 6"/>
            <p:cNvCxnSpPr/>
            <p:nvPr/>
          </p:nvCxnSpPr>
          <p:spPr>
            <a:xfrm flipH="1">
              <a:off x="2474544" y="2809177"/>
              <a:ext cx="1100885" cy="784029"/>
            </a:xfrm>
            <a:prstGeom prst="straightConnector1">
              <a:avLst/>
            </a:prstGeom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de flecha 7"/>
            <p:cNvCxnSpPr/>
            <p:nvPr/>
          </p:nvCxnSpPr>
          <p:spPr>
            <a:xfrm flipV="1">
              <a:off x="5772100" y="2250154"/>
              <a:ext cx="1065847" cy="683945"/>
            </a:xfrm>
            <a:prstGeom prst="straightConnector1">
              <a:avLst/>
            </a:prstGeom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de flecha 10"/>
            <p:cNvCxnSpPr/>
            <p:nvPr/>
          </p:nvCxnSpPr>
          <p:spPr>
            <a:xfrm flipV="1">
              <a:off x="3588657" y="1582141"/>
              <a:ext cx="0" cy="1219209"/>
            </a:xfrm>
            <a:prstGeom prst="straightConnector1">
              <a:avLst/>
            </a:prstGeom>
            <a:ln>
              <a:solidFill>
                <a:schemeClr val="accent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CuadroTexto 13"/>
            <p:cNvSpPr txBox="1"/>
            <p:nvPr/>
          </p:nvSpPr>
          <p:spPr>
            <a:xfrm>
              <a:off x="3601887" y="1582140"/>
              <a:ext cx="65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North</a:t>
              </a:r>
              <a:endParaRPr lang="es-MX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16" name="Conector recto 15"/>
            <p:cNvCxnSpPr/>
            <p:nvPr/>
          </p:nvCxnSpPr>
          <p:spPr>
            <a:xfrm>
              <a:off x="5772100" y="2949722"/>
              <a:ext cx="118458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ángulo 18"/>
            <p:cNvSpPr/>
            <p:nvPr/>
          </p:nvSpPr>
          <p:spPr>
            <a:xfrm>
              <a:off x="3834150" y="2934099"/>
              <a:ext cx="3465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φ</a:t>
              </a:r>
              <a:endParaRPr lang="es-MX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" name="Rectángulo 19"/>
            <p:cNvSpPr/>
            <p:nvPr/>
          </p:nvSpPr>
          <p:spPr>
            <a:xfrm>
              <a:off x="6364392" y="2516488"/>
              <a:ext cx="3193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θ</a:t>
              </a:r>
              <a:endParaRPr lang="es-MX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5" name="Circular 24"/>
            <p:cNvSpPr/>
            <p:nvPr/>
          </p:nvSpPr>
          <p:spPr>
            <a:xfrm>
              <a:off x="2668397" y="2018706"/>
              <a:ext cx="1824169" cy="1574500"/>
            </a:xfrm>
            <a:prstGeom prst="pie">
              <a:avLst>
                <a:gd name="adj1" fmla="val 16240647"/>
                <a:gd name="adj2" fmla="val 8685402"/>
              </a:avLst>
            </a:prstGeom>
            <a:noFill/>
            <a:ln w="6350"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2" name="CuadroTexto 31"/>
            <p:cNvSpPr txBox="1"/>
            <p:nvPr/>
          </p:nvSpPr>
          <p:spPr>
            <a:xfrm>
              <a:off x="2293951" y="3875882"/>
              <a:ext cx="21986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Azimuth</a:t>
              </a:r>
              <a:r>
                <a:rPr lang="es-MX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s-MX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angle</a:t>
              </a:r>
              <a:r>
                <a:rPr lang="es-MX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s-MX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to</a:t>
              </a:r>
              <a:r>
                <a:rPr lang="es-MX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s-MX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satellite</a:t>
              </a:r>
              <a:endParaRPr lang="es-MX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3" name="CuadroTexto 32"/>
            <p:cNvSpPr txBox="1"/>
            <p:nvPr/>
          </p:nvSpPr>
          <p:spPr>
            <a:xfrm>
              <a:off x="5176893" y="3875881"/>
              <a:ext cx="22562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Elevation</a:t>
              </a:r>
              <a:r>
                <a:rPr lang="es-MX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s-MX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angle</a:t>
              </a:r>
              <a:r>
                <a:rPr lang="es-MX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s-MX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to</a:t>
              </a:r>
              <a:r>
                <a:rPr lang="es-MX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s-MX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satellite</a:t>
              </a:r>
              <a:endParaRPr lang="es-MX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059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usiness Contrast 16x9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Custom 1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34343</TotalTime>
  <Words>589</Words>
  <Application>Microsoft Office PowerPoint</Application>
  <PresentationFormat>Panorámica</PresentationFormat>
  <Paragraphs>240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6" baseType="lpstr">
      <vt:lpstr>Arial</vt:lpstr>
      <vt:lpstr>Calibri</vt:lpstr>
      <vt:lpstr>Segoe UI</vt:lpstr>
      <vt:lpstr>Business Contrast 16x9</vt:lpstr>
      <vt:lpstr>Tx HLD Module Images  </vt:lpstr>
      <vt:lpstr>Figure 1. Module Framework (Updated)</vt:lpstr>
      <vt:lpstr>Figure 2. Module Functional View</vt:lpstr>
      <vt:lpstr>Figure 3. Typical Transport Network</vt:lpstr>
      <vt:lpstr>Figure 4. Basic structure of a mobile transport network</vt:lpstr>
      <vt:lpstr>Figure 5. Example of Fiber Path Design</vt:lpstr>
      <vt:lpstr>Figure 6. Example scenario of Microwave Link Design</vt:lpstr>
      <vt:lpstr>Figure 7. MW Link Profile for Microwave Link Design Scenario</vt:lpstr>
      <vt:lpstr>Figure 8. Look angles with respect to ES reference</vt:lpstr>
      <vt:lpstr>Figure 9.  Illustration of Cell Throughput variations.</vt:lpstr>
      <vt:lpstr>Figure 10. Availability calculation for a MW Link.</vt:lpstr>
      <vt:lpstr>Figure 11. Availability calculation for a different MW Chain</vt:lpstr>
      <vt:lpstr>Figure 13. Design Example Scenario.</vt:lpstr>
      <vt:lpstr>Figure 14. Example of Tx Standard Configurations Definition</vt:lpstr>
      <vt:lpstr>Figure 16. Transport Solution Feasibility Approaches</vt:lpstr>
      <vt:lpstr>Figure 18. FO Technology Evaluation into Design Example</vt:lpstr>
      <vt:lpstr>Figure 20. MW Technology Evaluation into Design Example</vt:lpstr>
      <vt:lpstr>Figure 22. Satellite Technology Evaluation into Design Example</vt:lpstr>
      <vt:lpstr>Figure 23. Examples of transport network topologies</vt:lpstr>
      <vt:lpstr>Figure 24. Topology scenarios presented in Design Example</vt:lpstr>
      <vt:lpstr>Figure 26. Transport Solution Definition in Design Example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TeleworX @ IpT: Transport Highlights</dc:title>
  <dc:creator>teleworx</dc:creator>
  <cp:lastModifiedBy>TeleworX</cp:lastModifiedBy>
  <cp:revision>780</cp:revision>
  <dcterms:created xsi:type="dcterms:W3CDTF">2019-08-15T17:55:34Z</dcterms:created>
  <dcterms:modified xsi:type="dcterms:W3CDTF">2020-09-03T17:54:46Z</dcterms:modified>
</cp:coreProperties>
</file>